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A. The eight-county outlines run off the right edge. Pick one of the three covers and delete the other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B. Full-bleed mosaic pattern. Pick one of the three covers and delete the other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C. Corner wedges on cream, following the brand guide corner rules. Pick one of the four covers and delete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D. Cream card over the cover artwork, with the heart mark. Pick one of the four covers and delete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E. Monogram watermark on a cream card over the cover artwork. Pick one of the five covers and delete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Contents. Four numbered sections, rules in Caliche, mosaic entering from the corners.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Mission and vision, verbatim. Photograph is the client’s own, from the original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Mission and vision, alternate treatment: the subject is masked out and set over the brand pattern. Keep this one or the photo-split version, not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Mission and vision, second alternate: cutout on the cream pattern. Keep one of the three mission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Values on the four core colors. Copy is verbatim.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pillars together. Photograph is the mosaic bench from the original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Layout library. Three-column text, same style as the two-column layout.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Layout library. Two-column text for longer passages.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Ignite Impact divider. The client’s own photograph, pre-cropped so it fills half the slide at true proportions.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Ignite Impact: the three strategies, verbatim from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Elevate Voice divider. The client’s own photograph, pre-cropped so it fills half the slide at true proportions.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Elevate Voice: the three strategies, verbatim from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Futures divider. The client’s own photograph, pre-cropped so it fills half the slide at true proportions.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Futures: the three strategies, verbatim from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Summary page. Every strategy in the plan on one slide, grouped by pillar.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styles reference. Built on the A1 authoring layout and filled through its placeholders, so it demonstrates the inherited bullet levels rather than hand-set formatting.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Team. Group photograph on the brand pattern.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CEO bio. Portrait and copy on a cream card over the brand pattern.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Layout library. Statement slide: one line in the display face on a pattern ground. Replace the copy, or delete the slide if unused.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The promise line from the plan, on Twilight.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image-1003-2.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image" Target="../media/image-1004-2.pn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image" Target="../media/image-1008-2.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image" Target="../media/image-1009-2.png"/><Relationship Id="rId3"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image" Target="../media/image-1011-2.png"/><Relationship Id="rId3"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014-1.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1017-1.png"/><Relationship Id="rId2" Type="http://schemas.openxmlformats.org/officeDocument/2006/relationships/image" Target="../media/image-1017-2.png"/><Relationship Id="rId3"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1018-1.png"/><Relationship Id="rId2" Type="http://schemas.openxmlformats.org/officeDocument/2006/relationships/image" Target="../media/image-1018-2.png"/><Relationship Id="rId3"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1019-1.png"/><Relationship Id="rId2" Type="http://schemas.openxmlformats.org/officeDocument/2006/relationships/image" Target="../media/image-1019-2.png"/><Relationship Id="rId3"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1020-1.png"/><Relationship Id="rId2" Type="http://schemas.openxmlformats.org/officeDocument/2006/relationships/image" Target="../media/image-1020-2.png"/><Relationship Id="rId3"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1021-1.png"/><Relationship Id="rId2" Type="http://schemas.openxmlformats.org/officeDocument/2006/relationships/image" Target="../media/image-1021-2.png"/><Relationship Id="rId3"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image" Target="../media/image-1022-1.png"/><Relationship Id="rId2" Type="http://schemas.openxmlformats.org/officeDocument/2006/relationships/image" Target="../media/image-1022-2.png"/><Relationship Id="rId3"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1024-1.png"/><Relationship Id="rId2" Type="http://schemas.openxmlformats.org/officeDocument/2006/relationships/image" Target="../media/image-1024-2.png"/><Relationship Id="rId3"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image" Target="../media/image-1025-1.png"/><Relationship Id="rId2" Type="http://schemas.openxmlformats.org/officeDocument/2006/relationships/image" Target="../media/image-1025-2.png"/><Relationship Id="rId3"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image" Target="../media/image-1026-1.png"/><Relationship Id="rId2" Type="http://schemas.openxmlformats.org/officeDocument/2006/relationships/image" Target="../media/image-1026-2.png"/><Relationship Id="rId3"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image" Target="../media/image-1027-1.png"/><Relationship Id="rId2" Type="http://schemas.openxmlformats.org/officeDocument/2006/relationships/image" Target="../media/image-1027-2.png"/><Relationship Id="rId3"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image" Target="../media/image-1028-1.png"/><Relationship Id="rId2" Type="http://schemas.openxmlformats.org/officeDocument/2006/relationships/image" Target="../media/image-1028-2.png"/><Relationship Id="rId3"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1029-1.png"/><Relationship Id="rId2" Type="http://schemas.openxmlformats.org/officeDocument/2006/relationships/image" Target="../media/image-1029-2.png"/><Relationship Id="rId3"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image" Target="../media/image-1030-1.png"/><Relationship Id="rId2" Type="http://schemas.openxmlformats.org/officeDocument/2006/relationships/image" Target="../media/image-1030-2.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1 Cover">
    <p:bg>
      <p:bgPr>
        <a:solidFill>
          <a:srgbClr val="F7F4EA"/>
        </a:solidFill>
      </p:bgPr>
    </p:bg>
    <p:spTree>
      <p:nvGrpSpPr>
        <p:cNvPr id="1" name=""/>
        <p:cNvGrpSpPr/>
        <p:nvPr/>
      </p:nvGrpSpPr>
      <p:grpSpPr>
        <a:xfrm>
          <a:off x="0" y="0"/>
          <a:ext cx="0" cy="0"/>
          <a:chOff x="0" y="0"/>
          <a:chExt cx="0" cy="0"/>
        </a:xfrm>
      </p:grpSpPr>
      <p:pic>
        <p:nvPicPr>
          <p:cNvPr id="2" name="Image 0" descr="/Users/deroyperaza/Projects/saaf-templates/source/assets/8-county-outlines.png">    </p:cNvPr>
          <p:cNvPicPr>
            <a:picLocks noChangeAspect="1"/>
          </p:cNvPicPr>
          <p:nvPr/>
        </p:nvPicPr>
        <p:blipFill>
          <a:blip r:embed="rId1"/>
          <a:stretch>
            <a:fillRect/>
          </a:stretch>
        </p:blipFill>
        <p:spPr>
          <a:xfrm>
            <a:off x="6903720" y="-457200"/>
            <a:ext cx="5943600" cy="5705856"/>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5715000"/>
            <a:ext cx="2377440" cy="44837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1b Cover — pattern">
    <p:spTree>
      <p:nvGrpSpPr>
        <p:cNvPr id="1" name=""/>
        <p:cNvGrpSpPr/>
        <p:nvPr/>
      </p:nvGrpSpPr>
      <p:grpSpPr>
        <a:xfrm>
          <a:off x="0" y="0"/>
          <a:ext cx="0" cy="0"/>
          <a:chOff x="0" y="0"/>
          <a:chExt cx="0" cy="0"/>
        </a:xfrm>
      </p:grpSpPr>
      <p:pic>
        <p:nvPicPr>
          <p:cNvPr id="2" name="Image 0" descr="/Users/deroyperaza/Projects/saaf-templates/source/assets/deck-cover.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png">    </p:cNvPr>
          <p:cNvPicPr>
            <a:picLocks noChangeAspect="1"/>
          </p:cNvPicPr>
          <p:nvPr/>
        </p:nvPicPr>
        <p:blipFill>
          <a:blip r:embed="rId2"/>
          <a:stretch>
            <a:fillRect/>
          </a:stretch>
        </p:blipFill>
        <p:spPr>
          <a:xfrm>
            <a:off x="640080" y="5715000"/>
            <a:ext cx="2377440" cy="44837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01c Cover — corners">
    <p:bg>
      <p:bgPr>
        <a:solidFill>
          <a:srgbClr val="F7F4EA"/>
        </a:solidFill>
      </p:bgPr>
    </p:bg>
    <p:spTree>
      <p:nvGrpSpPr>
        <p:cNvPr id="1" name=""/>
        <p:cNvGrpSpPr/>
        <p:nvPr/>
      </p:nvGrpSpPr>
      <p:grpSpPr>
        <a:xfrm>
          <a:off x="0" y="0"/>
          <a:ext cx="0" cy="0"/>
          <a:chOff x="0" y="0"/>
          <a:chExt cx="0" cy="0"/>
        </a:xfrm>
      </p:grpSpPr>
      <p:pic>
        <p:nvPicPr>
          <p:cNvPr id="2" name="Image 0" descr="/Users/deroyperaza/Projects/saaf-templates/source/assets/ppt-cover-corners.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5715000"/>
            <a:ext cx="2377440" cy="44837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1d Cover — card">
    <p:spTree>
      <p:nvGrpSpPr>
        <p:cNvPr id="1" name=""/>
        <p:cNvGrpSpPr/>
        <p:nvPr/>
      </p:nvGrpSpPr>
      <p:grpSpPr>
        <a:xfrm>
          <a:off x="0" y="0"/>
          <a:ext cx="0" cy="0"/>
          <a:chOff x="0" y="0"/>
          <a:chExt cx="0" cy="0"/>
        </a:xfrm>
      </p:grpSpPr>
      <p:pic>
        <p:nvPicPr>
          <p:cNvPr id="2" name="Image 0" descr="/Users/deroyperaza/Projects/saaf-templates/source/assets/deck-cover.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4 Team — photo on pattern">
    <p:bg>
      <p:bgPr>
        <a:solidFill>
          <a:srgbClr val="F7F4EA"/>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2514600"/>
            <a:ext cx="3108960" cy="1828800"/>
          </a:xfrm>
          <a:prstGeom prst="rect">
            <a:avLst/>
          </a:prstGeom>
          <a:noFill/>
          <a:ln/>
        </p:spPr>
        <p:txBody>
          <a:bodyPr wrap="square" rtlCol="0"/>
          <a:lstStyle>
            <a:lvl1pPr>
              <a:defRPr lang="en-US" dirty="0"/>
            </a:lvl1pPr>
          </a:lstStyle>
          <a:p>
            <a:pPr/>
            <a:endParaRPr lang="en-US" dirty="0"/>
          </a:p>
        </p:txBody>
      </p:sp>
      <p:sp>
        <p:nvSpPr>
          <p:cNvPr id="3" name="Text 0"/>
          <p:cNvSpPr/>
          <p:nvPr>
            <p:ph idx="101" hasCustomPrompt="1"/>
          </p:nvPr>
        </p:nvSpPr>
        <p:spPr>
          <a:xfrm>
            <a:off x="4064245" y="365760"/>
            <a:ext cx="7715970" cy="6126480"/>
          </a:xfrm>
          <a:prstGeom prst="rect">
            <a:avLst/>
          </a:prstGeom>
          <a:noFill/>
          <a:ln/>
        </p:spPr>
        <p:txBody>
          <a:bodyPr wrap="square" rtlCol="0"/>
          <a:lstStyle>
            <a:lvl1pPr>
              <a:defRPr lang="en-US" dirty="0"/>
            </a:lvl1pPr>
          </a:lstStyle>
          <a:p>
            <a:pPr/>
            <a:endParaRPr lang="en-US" dirty="0"/>
          </a:p>
        </p:txBody>
      </p:sp>
      <p:pic>
        <p:nvPicPr>
          <p:cNvPr id="4" name="Image 0" descr="/Users/deroyperaza/Projects/saaf-templates/source/assets/deck-pattern-4-slide.png">    </p:cNvPr>
          <p:cNvPicPr>
            <a:picLocks noChangeAspect="1"/>
          </p:cNvPicPr>
          <p:nvPr/>
        </p:nvPicPr>
        <p:blipFill>
          <a:blip r:embed="rId1"/>
          <a:stretch>
            <a:fillRect/>
          </a:stretch>
        </p:blipFill>
        <p:spPr>
          <a:xfrm>
            <a:off x="0" y="0"/>
            <a:ext cx="12191695" cy="6858000"/>
          </a:xfrm>
          <a:prstGeom prst="rect">
            <a:avLst/>
          </a:prstGeom>
        </p:spPr>
      </p:pic>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0D3049"/>
                </a:solidFill>
                <a:latin typeface="Aptos"/>
                <a:ea typeface="Aptos"/>
                <a:cs typeface="Aptos"/>
              </a:defRPr>
            </a:lvl1pPr>
          </a:lstStyle>
          <a:p>
            <a:pPr algn="l"/>
            <a:fld id="{F7021451-1387-4CA6-816F-3879F97B5CBC}" type="slidenum">
              <a:rPr b="0" lang="en-US"/>
              <a:t>1006</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5 Leader bio">
    <p:bg>
      <p:bgPr>
        <a:solidFill>
          <a:srgbClr val="F7F4EA"/>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1033272" y="4983480"/>
            <a:ext cx="3566160" cy="457200"/>
          </a:xfrm>
          <a:prstGeom prst="rect">
            <a:avLst/>
          </a:prstGeom>
          <a:noFill/>
          <a:ln/>
        </p:spPr>
        <p:txBody>
          <a:bodyPr wrap="square" rtlCol="0"/>
          <a:lstStyle>
            <a:lvl1pPr>
              <a:defRPr lang="en-US" dirty="0"/>
            </a:lvl1pPr>
          </a:lstStyle>
          <a:p>
            <a:pPr/>
            <a:endParaRPr lang="en-US" dirty="0"/>
          </a:p>
        </p:txBody>
      </p:sp>
      <p:sp>
        <p:nvSpPr>
          <p:cNvPr id="3" name="Text 0"/>
          <p:cNvSpPr/>
          <p:nvPr>
            <p:ph idx="101" type="body" hasCustomPrompt="1"/>
          </p:nvPr>
        </p:nvSpPr>
        <p:spPr>
          <a:xfrm>
            <a:off x="5084064" y="1152144"/>
            <a:ext cx="6126480" cy="4663440"/>
          </a:xfrm>
          <a:prstGeom prst="rect">
            <a:avLst/>
          </a:prstGeom>
          <a:noFill/>
          <a:ln/>
        </p:spPr>
        <p:txBody>
          <a:bodyPr wrap="square" rtlCol="0"/>
          <a:lstStyle>
            <a:lvl1pPr>
              <a:defRPr lang="en-US" dirty="0"/>
            </a:lvl1pPr>
          </a:lstStyle>
          <a:p>
            <a:pPr/>
            <a:endParaRPr lang="en-US" dirty="0"/>
          </a:p>
        </p:txBody>
      </p:sp>
      <p:sp>
        <p:nvSpPr>
          <p:cNvPr id="4" name="Text 0"/>
          <p:cNvSpPr/>
          <p:nvPr>
            <p:ph idx="102" hasCustomPrompt="1"/>
          </p:nvPr>
        </p:nvSpPr>
        <p:spPr>
          <a:xfrm>
            <a:off x="1033272" y="1188720"/>
            <a:ext cx="3127490" cy="3657600"/>
          </a:xfrm>
          <a:prstGeom prst="rect">
            <a:avLst/>
          </a:prstGeom>
          <a:noFill/>
          <a:ln/>
        </p:spPr>
        <p:txBody>
          <a:bodyPr wrap="square" rtlCol="0"/>
          <a:lstStyle>
            <a:lvl1pPr>
              <a:defRPr lang="en-US" dirty="0"/>
            </a:lvl1pPr>
          </a:lstStyle>
          <a:p>
            <a:pPr/>
            <a:endParaRPr lang="en-US" dirty="0"/>
          </a:p>
        </p:txBody>
      </p:sp>
      <p:pic>
        <p:nvPicPr>
          <p:cNvPr id="5" name="Image 0" descr="/Users/deroyperaza/Projects/saaf-templates/source/assets/deck-pattern-5-slide.png">    </p:cNvPr>
          <p:cNvPicPr>
            <a:picLocks noChangeAspect="1"/>
          </p:cNvPicPr>
          <p:nvPr/>
        </p:nvPicPr>
        <p:blipFill>
          <a:blip r:embed="rId1"/>
          <a:stretch>
            <a:fillRect/>
          </a:stretch>
        </p:blipFill>
        <p:spPr>
          <a:xfrm>
            <a:off x="0" y="0"/>
            <a:ext cx="12191695" cy="6858000"/>
          </a:xfrm>
          <a:prstGeom prst="rect">
            <a:avLst/>
          </a:prstGeom>
        </p:spPr>
      </p:pic>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0D3049"/>
                </a:solidFill>
                <a:latin typeface="Aptos"/>
                <a:ea typeface="Aptos"/>
                <a:cs typeface="Aptos"/>
              </a:defRPr>
            </a:lvl1pPr>
          </a:lstStyle>
          <a:p>
            <a:pPr algn="l"/>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1e Cover — monogram card">
    <p:spTree>
      <p:nvGrpSpPr>
        <p:cNvPr id="1" name=""/>
        <p:cNvGrpSpPr/>
        <p:nvPr/>
      </p:nvGrpSpPr>
      <p:grpSpPr>
        <a:xfrm>
          <a:off x="0" y="0"/>
          <a:ext cx="0" cy="0"/>
          <a:chOff x="0" y="0"/>
          <a:chExt cx="0" cy="0"/>
        </a:xfrm>
      </p:grpSpPr>
      <p:pic>
        <p:nvPicPr>
          <p:cNvPr id="2" name="Image 0" descr="/Users/deroyperaza/Projects/saaf-templates/source/assets/deck-cover.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cover-card-monogram.png">    </p:cNvPr>
          <p:cNvPicPr>
            <a:picLocks noChangeAspect="1"/>
          </p:cNvPicPr>
          <p:nvPr/>
        </p:nvPicPr>
        <p:blipFill>
          <a:blip r:embed="rId2"/>
          <a:stretch>
            <a:fillRect/>
          </a:stretch>
        </p:blipFill>
        <p:spPr>
          <a:xfrm>
            <a:off x="155448" y="155448"/>
            <a:ext cx="11887200" cy="6547104"/>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02 Contents">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b.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502920"/>
            <a:ext cx="73152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1600200" y="1984248"/>
            <a:ext cx="3840480" cy="45720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1009</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03 Photo split — text on navy">
    <p:bg>
      <p:bgPr>
        <a:solidFill>
          <a:srgbClr val="0D3049"/>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309360" y="1005840"/>
            <a:ext cx="5212080" cy="640080"/>
          </a:xfrm>
          <a:prstGeom prst="rect">
            <a:avLst/>
          </a:prstGeom>
          <a:noFill/>
          <a:ln/>
        </p:spPr>
        <p:txBody>
          <a:bodyPr wrap="square" rtlCol="0"/>
          <a:lstStyle>
            <a:lvl1pPr>
              <a:defRPr lang="en-US" dirty="0"/>
            </a:lvl1pPr>
          </a:lstStyle>
          <a:p>
            <a:pPr/>
            <a:endParaRPr lang="en-US" dirty="0"/>
          </a:p>
        </p:txBody>
      </p:sp>
      <p:sp>
        <p:nvSpPr>
          <p:cNvPr id="3" name="Text 0"/>
          <p:cNvSpPr/>
          <p:nvPr>
            <p:ph idx="101" type="body" hasCustomPrompt="1"/>
          </p:nvPr>
        </p:nvSpPr>
        <p:spPr>
          <a:xfrm>
            <a:off x="6309360" y="1719072"/>
            <a:ext cx="5029200" cy="1371600"/>
          </a:xfrm>
          <a:prstGeom prst="rect">
            <a:avLst/>
          </a:prstGeom>
          <a:noFill/>
          <a:ln/>
        </p:spPr>
        <p:txBody>
          <a:bodyPr wrap="square" rtlCol="0"/>
          <a:lstStyle>
            <a:lvl1pPr>
              <a:defRPr lang="en-US" dirty="0"/>
            </a:lvl1pPr>
          </a:lstStyle>
          <a:p>
            <a:pPr/>
            <a:endParaRPr lang="en-US" dirty="0"/>
          </a:p>
        </p:txBody>
      </p:sp>
      <p:sp>
        <p:nvSpPr>
          <p:cNvPr id="4" name="Text 0"/>
          <p:cNvSpPr/>
          <p:nvPr>
            <p:ph idx="102" hasCustomPrompt="1"/>
          </p:nvPr>
        </p:nvSpPr>
        <p:spPr>
          <a:xfrm>
            <a:off x="0" y="0"/>
            <a:ext cx="5669280" cy="6858000"/>
          </a:xfrm>
          <a:prstGeom prst="rect">
            <a:avLst/>
          </a:prstGeom>
          <a:noFill/>
          <a:ln/>
        </p:spPr>
        <p:txBody>
          <a:bodyPr wrap="square" rtlCol="0"/>
          <a:lstStyle>
            <a:lvl1pPr>
              <a:defRPr lang="en-US" dirty="0"/>
            </a:lvl1pPr>
          </a:lstStyle>
          <a:p>
            <a:pPr/>
            <a:endParaRPr lang="en-US" dirty="0"/>
          </a:p>
        </p:txBody>
      </p:sp>
      <p:pic>
        <p:nvPicPr>
          <p:cNvPr id="5" name="Image 0" descr="/Users/deroyperaza/Projects/saaf-templates/source/assets/logo-wordmark-cream-magenta.png">    </p:cNvPr>
          <p:cNvPicPr>
            <a:picLocks noChangeAspect="1"/>
          </p:cNvPicPr>
          <p:nvPr/>
        </p:nvPicPr>
        <p:blipFill>
          <a:blip r:embed="rId1"/>
          <a:stretch>
            <a:fillRect/>
          </a:stretch>
        </p:blipFill>
        <p:spPr>
          <a:xfrm>
            <a:off x="6309360" y="6035040"/>
            <a:ext cx="1645920" cy="310415"/>
          </a:xfrm>
          <a:prstGeom prst="rect">
            <a:avLst/>
          </a:prstGeom>
        </p:spPr>
      </p:pic>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1010</a:t>
            </a:fld>
            <a:endParaRPr lang="en-US"/>
          </a:p>
        </p:txBody>
      </p:sp>
    </p:spTree>
  </p:cSld>
  <p:clrMapOvr>
    <a:overrideClrMapping bg1="lt1" tx1="dk1" bg2="lt2" tx2="dk2" accent1="accent1" accent2="accent2" accent3="accent3" accent4="accent4" accent5="accent5" accent6="accent6" hlink="accent6" folHlink="lt2"/>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04 Color cards">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a.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502920"/>
            <a:ext cx="73152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1417320"/>
            <a:ext cx="5486400" cy="256032"/>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1011</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05 Photo split — text on cream">
    <p:bg>
      <p:bgPr>
        <a:solidFill>
          <a:srgbClr val="F7F4EA"/>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766560" y="731520"/>
            <a:ext cx="4937760" cy="1280160"/>
          </a:xfrm>
          <a:prstGeom prst="rect">
            <a:avLst/>
          </a:prstGeom>
          <a:noFill/>
          <a:ln/>
        </p:spPr>
        <p:txBody>
          <a:bodyPr wrap="square" rtlCol="0"/>
          <a:lstStyle>
            <a:lvl1pPr>
              <a:defRPr lang="en-US" dirty="0"/>
            </a:lvl1pPr>
          </a:lstStyle>
          <a:p>
            <a:pPr/>
            <a:endParaRPr lang="en-US" dirty="0"/>
          </a:p>
        </p:txBody>
      </p:sp>
      <p:sp>
        <p:nvSpPr>
          <p:cNvPr id="3" name="Text 0"/>
          <p:cNvSpPr/>
          <p:nvPr>
            <p:ph idx="101" type="body" hasCustomPrompt="1"/>
          </p:nvPr>
        </p:nvSpPr>
        <p:spPr>
          <a:xfrm>
            <a:off x="6766560" y="2331720"/>
            <a:ext cx="4937760" cy="457200"/>
          </a:xfrm>
          <a:prstGeom prst="rect">
            <a:avLst/>
          </a:prstGeom>
          <a:noFill/>
          <a:ln/>
        </p:spPr>
        <p:txBody>
          <a:bodyPr wrap="square" rtlCol="0"/>
          <a:lstStyle>
            <a:lvl1pPr>
              <a:defRPr lang="en-US" dirty="0"/>
            </a:lvl1pPr>
          </a:lstStyle>
          <a:p>
            <a:pPr/>
            <a:endParaRPr lang="en-US" dirty="0"/>
          </a:p>
        </p:txBody>
      </p:sp>
      <p:sp>
        <p:nvSpPr>
          <p:cNvPr id="4" name="Text 0"/>
          <p:cNvSpPr/>
          <p:nvPr>
            <p:ph idx="102" hasCustomPrompt="1"/>
          </p:nvPr>
        </p:nvSpPr>
        <p:spPr>
          <a:xfrm>
            <a:off x="0" y="0"/>
            <a:ext cx="6400800" cy="6858000"/>
          </a:xfrm>
          <a:prstGeom prst="rect">
            <a:avLst/>
          </a:prstGeom>
          <a:noFill/>
          <a:ln/>
        </p:spPr>
        <p:txBody>
          <a:bodyPr wrap="square" rtlCol="0"/>
          <a:lstStyle>
            <a:lvl1pPr>
              <a:defRPr lang="en-US" dirty="0"/>
            </a:lvl1pPr>
          </a:lstStyle>
          <a:p>
            <a:pPr/>
            <a:endParaRPr lang="en-US" dirty="0"/>
          </a:p>
        </p:txBody>
      </p:sp>
      <p:pic>
        <p:nvPicPr>
          <p:cNvPr id="5" name="Image 0" descr="/Users/deroyperaza/Projects/saaf-templates/source/assets/logo-wordmark-navy-magenta.png">    </p:cNvPr>
          <p:cNvPicPr>
            <a:picLocks noChangeAspect="1"/>
          </p:cNvPicPr>
          <p:nvPr/>
        </p:nvPicPr>
        <p:blipFill>
          <a:blip r:embed="rId1"/>
          <a:stretch>
            <a:fillRect/>
          </a:stretch>
        </p:blipFill>
        <p:spPr>
          <a:xfrm>
            <a:off x="6766560" y="6263640"/>
            <a:ext cx="1371600" cy="258679"/>
          </a:xfrm>
          <a:prstGeom prst="rect">
            <a:avLst/>
          </a:prstGeom>
        </p:spPr>
      </p:pic>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0D3049"/>
                </a:solidFill>
                <a:latin typeface="Aptos"/>
                <a:ea typeface="Aptos"/>
                <a:cs typeface="Aptos"/>
              </a:defRPr>
            </a:lvl1pPr>
          </a:lstStyle>
          <a:p>
            <a:pPr algn="l"/>
            <a:fld id="{F7021451-1387-4CA6-816F-3879F97B5CBC}" type="slidenum">
              <a:rPr b="0" lang="en-US"/>
              <a:t>1012</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03b Mission — cutout on pattern">
    <p:bg>
      <p:bgPr>
        <a:solidFill>
          <a:srgbClr val="0D3049"/>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234440"/>
            <a:ext cx="4023360" cy="640080"/>
          </a:xfrm>
          <a:prstGeom prst="rect">
            <a:avLst/>
          </a:prstGeom>
          <a:noFill/>
          <a:ln/>
        </p:spPr>
        <p:txBody>
          <a:bodyPr wrap="square" rtlCol="0"/>
          <a:lstStyle>
            <a:lvl1pPr>
              <a:defRPr lang="en-US" dirty="0"/>
            </a:lvl1pPr>
          </a:lstStyle>
          <a:p>
            <a:pPr/>
            <a:endParaRPr lang="en-US" dirty="0"/>
          </a:p>
        </p:txBody>
      </p:sp>
      <p:sp>
        <p:nvSpPr>
          <p:cNvPr id="3" name="Text 0"/>
          <p:cNvSpPr/>
          <p:nvPr>
            <p:ph idx="101" type="body" hasCustomPrompt="1"/>
          </p:nvPr>
        </p:nvSpPr>
        <p:spPr>
          <a:xfrm>
            <a:off x="640080" y="1920240"/>
            <a:ext cx="3931920" cy="155448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1013</a:t>
            </a:fld>
            <a:endParaRPr lang="en-US"/>
          </a:p>
        </p:txBody>
      </p:sp>
    </p:spTree>
  </p:cSld>
  <p:clrMapOvr>
    <a:overrideClrMapping bg1="lt1" tx1="dk1" bg2="lt2" tx2="dk2" accent1="accent1" accent2="accent2" accent3="accent3" accent4="accent4" accent5="accent5" accent6="accent6" hlink="accent6" folHlink="lt2"/>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3c Mission — cutout on cream pattern">
    <p:bg>
      <p:bgPr>
        <a:solidFill>
          <a:srgbClr val="F7F4EA"/>
        </a:solidFill>
      </p:bgPr>
    </p:bg>
    <p:spTree>
      <p:nvGrpSpPr>
        <p:cNvPr id="1" name=""/>
        <p:cNvGrpSpPr/>
        <p:nvPr/>
      </p:nvGrpSpPr>
      <p:grpSpPr>
        <a:xfrm>
          <a:off x="0" y="0"/>
          <a:ext cx="0" cy="0"/>
          <a:chOff x="0" y="0"/>
          <a:chExt cx="0" cy="0"/>
        </a:xfrm>
      </p:grpSpPr>
      <p:pic>
        <p:nvPicPr>
          <p:cNvPr id="2" name="Image 0" descr="/Users/deroyperaza/Projects/saaf-templates/source/assets/deck-pattern-3.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ph idx="101" type="title" hasCustomPrompt="1"/>
          </p:nvPr>
        </p:nvSpPr>
        <p:spPr>
          <a:xfrm>
            <a:off x="6309360" y="1005840"/>
            <a:ext cx="5029200" cy="640080"/>
          </a:xfrm>
          <a:prstGeom prst="rect">
            <a:avLst/>
          </a:prstGeom>
          <a:noFill/>
          <a:ln/>
        </p:spPr>
        <p:txBody>
          <a:bodyPr wrap="square" rtlCol="0"/>
          <a:lstStyle>
            <a:lvl1pPr>
              <a:defRPr lang="en-US" dirty="0"/>
            </a:lvl1pPr>
          </a:lstStyle>
          <a:p>
            <a:pPr/>
            <a:endParaRPr lang="en-US" dirty="0"/>
          </a:p>
        </p:txBody>
      </p:sp>
      <p:sp>
        <p:nvSpPr>
          <p:cNvPr id="4" name="Text 0"/>
          <p:cNvSpPr/>
          <p:nvPr>
            <p:ph idx="102" type="body" hasCustomPrompt="1"/>
          </p:nvPr>
        </p:nvSpPr>
        <p:spPr>
          <a:xfrm>
            <a:off x="6309360" y="1719072"/>
            <a:ext cx="5029200" cy="137160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1014</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6 Pillar divider — photo left">
    <p:bg>
      <p:bgPr>
        <a:solidFill>
          <a:srgbClr val="A3077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126480" y="2148840"/>
            <a:ext cx="5486400" cy="1463040"/>
          </a:xfrm>
          <a:prstGeom prst="rect">
            <a:avLst/>
          </a:prstGeom>
          <a:noFill/>
          <a:ln/>
        </p:spPr>
        <p:txBody>
          <a:bodyPr wrap="square" rtlCol="0"/>
          <a:lstStyle>
            <a:lvl1pPr>
              <a:defRPr lang="en-US" dirty="0"/>
            </a:lvl1pPr>
          </a:lstStyle>
          <a:p>
            <a:pPr/>
            <a:endParaRPr lang="en-US" dirty="0"/>
          </a:p>
        </p:txBody>
      </p:sp>
      <p:sp>
        <p:nvSpPr>
          <p:cNvPr id="3" name="Text 0"/>
          <p:cNvSpPr/>
          <p:nvPr>
            <p:ph idx="101" type="body" hasCustomPrompt="1"/>
          </p:nvPr>
        </p:nvSpPr>
        <p:spPr>
          <a:xfrm>
            <a:off x="6126480" y="3886200"/>
            <a:ext cx="5029200" cy="146304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1015</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07 Pillar divider — photo right">
    <p:bg>
      <p:bgPr>
        <a:solidFill>
          <a:srgbClr val="0491B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2148840"/>
            <a:ext cx="5486400" cy="1463040"/>
          </a:xfrm>
          <a:prstGeom prst="rect">
            <a:avLst/>
          </a:prstGeom>
          <a:noFill/>
          <a:ln/>
        </p:spPr>
        <p:txBody>
          <a:bodyPr wrap="square" rtlCol="0"/>
          <a:lstStyle>
            <a:lvl1pPr>
              <a:defRPr lang="en-US" dirty="0"/>
            </a:lvl1pPr>
          </a:lstStyle>
          <a:p>
            <a:pPr/>
            <a:endParaRPr lang="en-US" dirty="0"/>
          </a:p>
        </p:txBody>
      </p:sp>
      <p:sp>
        <p:nvSpPr>
          <p:cNvPr id="3" name="Text 0"/>
          <p:cNvSpPr/>
          <p:nvPr>
            <p:ph idx="101" type="body" hasCustomPrompt="1"/>
          </p:nvPr>
        </p:nvSpPr>
        <p:spPr>
          <a:xfrm>
            <a:off x="640080" y="3886200"/>
            <a:ext cx="5029200" cy="146304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1016</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8 Strategy cards">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a.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822960"/>
            <a:ext cx="82296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1965960"/>
            <a:ext cx="10881360" cy="388620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1017</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08 Strategy cards — magenta">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strategy-magenta.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822960"/>
            <a:ext cx="82296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566928"/>
            <a:ext cx="5486400" cy="256032"/>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1018</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8 Strategy cards — teal">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strategy-teal.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822960"/>
            <a:ext cx="82296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566928"/>
            <a:ext cx="5486400" cy="256032"/>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1019</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08 Strategy cards — orange">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strategy-orange.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822960"/>
            <a:ext cx="82296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566928"/>
            <a:ext cx="5486400" cy="256032"/>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1020</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09 At a glance">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c.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502920"/>
            <a:ext cx="82296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1417320"/>
            <a:ext cx="5486400" cy="256032"/>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1021</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0 Statement">
    <p:bg>
      <p:bgPr>
        <a:solidFill>
          <a:srgbClr val="0D3049"/>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640080" y="1691640"/>
            <a:ext cx="8503920" cy="2743200"/>
          </a:xfrm>
          <a:prstGeom prst="rect">
            <a:avLst/>
          </a:prstGeom>
          <a:noFill/>
          <a:ln/>
        </p:spPr>
        <p:txBody>
          <a:bodyPr wrap="square" rtlCol="0"/>
          <a:lstStyle>
            <a:lvl1pPr>
              <a:defRPr lang="en-US" dirty="0"/>
            </a:lvl1pPr>
          </a:lstStyle>
          <a:p>
            <a:pPr/>
            <a:endParaRPr lang="en-US" dirty="0"/>
          </a:p>
        </p:txBody>
      </p:sp>
      <p:pic>
        <p:nvPicPr>
          <p:cNvPr id="3" name="Image 0" descr="/Users/deroyperaza/Projects/saaf-templates/source/assets/deck-pattern-6-slide.png">    </p:cNvPr>
          <p:cNvPicPr>
            <a:picLocks noChangeAspect="1"/>
          </p:cNvPicPr>
          <p:nvPr/>
        </p:nvPicPr>
        <p:blipFill>
          <a:blip r:embed="rId1"/>
          <a:stretch>
            <a:fillRect/>
          </a:stretch>
        </p:blipFill>
        <p:spPr>
          <a:xfrm>
            <a:off x="0" y="0"/>
            <a:ext cx="12191695" cy="6858000"/>
          </a:xfrm>
          <a:prstGeom prst="rect">
            <a:avLst/>
          </a:prstGeom>
        </p:spPr>
      </p:pic>
      <p:pic>
        <p:nvPicPr>
          <p:cNvPr id="4" name="Image 1" descr="/Users/deroyperaza/Projects/saaf-templates/source/assets/logo-wordmark-cream.png">    </p:cNvPr>
          <p:cNvPicPr>
            <a:picLocks noChangeAspect="1"/>
          </p:cNvPicPr>
          <p:nvPr/>
        </p:nvPicPr>
        <p:blipFill>
          <a:blip r:embed="rId2"/>
          <a:stretch>
            <a:fillRect/>
          </a:stretch>
        </p:blipFill>
        <p:spPr>
          <a:xfrm>
            <a:off x="640080" y="6035040"/>
            <a:ext cx="1645920" cy="310415"/>
          </a:xfrm>
          <a:prstGeom prst="rect">
            <a:avLst/>
          </a:prstGeom>
        </p:spPr>
      </p:pic>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1022</a:t>
            </a:fld>
            <a:endParaRPr lang="en-US"/>
          </a:p>
        </p:txBody>
      </p:sp>
    </p:spTree>
  </p:cSld>
  <p:clrMapOvr>
    <a:overrideClrMapping bg1="lt1" tx1="dk1" bg2="lt2" tx2="dk2" accent1="accent1" accent2="accent2" accent3="accent3" accent4="accent4" accent5="accent5" accent6="accent6" hlink="accent6" folHlink="lt2"/>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1 Full-bleed photo">
    <p:bg>
      <p:bgPr>
        <a:solidFill>
          <a:srgbClr val="0D3049"/>
        </a:solidFill>
      </p:bgPr>
    </p:bg>
    <p:spTree>
      <p:nvGrpSpPr>
        <p:cNvPr id="1" name=""/>
        <p:cNvGrpSpPr/>
        <p:nvPr/>
      </p:nvGrpSpPr>
      <p:grpSpPr>
        <a:xfrm>
          <a:off x="0" y="0"/>
          <a:ext cx="0" cy="0"/>
          <a:chOff x="0" y="0"/>
          <a:chExt cx="0" cy="0"/>
        </a:xfrm>
      </p:grpSpPr>
      <p:sp>
        <p:nvSpPr>
          <p:cNvPr id="2" name="Text 0"/>
          <p:cNvSpPr/>
          <p:nvPr>
            <p:ph idx="100" hasCustomPrompt="1"/>
          </p:nvPr>
        </p:nvSpPr>
        <p:spPr>
          <a:xfrm>
            <a:off x="0" y="0"/>
            <a:ext cx="12191695" cy="6858000"/>
          </a:xfrm>
          <a:prstGeom prst="rect">
            <a:avLst/>
          </a:prstGeom>
          <a:noFill/>
          <a:ln/>
        </p:spPr>
        <p:txBody>
          <a:bodyPr wrap="square" rtlCol="0"/>
          <a:lstStyle>
            <a:lvl1pPr>
              <a:defRPr lang="en-US" dirty="0"/>
            </a:lvl1pPr>
          </a:lstStyle>
          <a:p>
            <a:pPr/>
            <a:endParaRPr lang="en-US" dirty="0"/>
          </a:p>
        </p:txBody>
      </p:sp>
      <p:sp>
        <p:nvSpPr>
          <p:cNvPr id="3" name="Text 0"/>
          <p:cNvSpPr/>
          <p:nvPr>
            <p:ph idx="101" type="title" hasCustomPrompt="1"/>
          </p:nvPr>
        </p:nvSpPr>
        <p:spPr>
          <a:xfrm>
            <a:off x="640080" y="4892040"/>
            <a:ext cx="4937760" cy="640080"/>
          </a:xfrm>
          <a:prstGeom prst="rect">
            <a:avLst/>
          </a:prstGeom>
          <a:noFill/>
          <a:ln/>
        </p:spPr>
        <p:txBody>
          <a:bodyPr wrap="square" rtlCol="0"/>
          <a:lstStyle>
            <a:lvl1pPr>
              <a:defRPr lang="en-US" dirty="0"/>
            </a:lvl1pPr>
          </a:lstStyle>
          <a:p>
            <a:pPr/>
            <a:endParaRPr lang="en-US" dirty="0"/>
          </a:p>
        </p:txBody>
      </p:sp>
      <p:sp>
        <p:nvSpPr>
          <p:cNvPr id="4" name="Text 0"/>
          <p:cNvSpPr/>
          <p:nvPr>
            <p:ph idx="102" type="body" hasCustomPrompt="1"/>
          </p:nvPr>
        </p:nvSpPr>
        <p:spPr>
          <a:xfrm>
            <a:off x="640080" y="5486400"/>
            <a:ext cx="4754880" cy="54864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1023</a:t>
            </a:fld>
            <a:endParaRPr lang="en-US"/>
          </a:p>
        </p:txBody>
      </p:sp>
    </p:spTree>
  </p:cSld>
  <p:clrMapOvr>
    <a:overrideClrMapping bg1="lt1" tx1="dk1" bg2="lt2" tx2="dk2" accent1="accent1" accent2="accent2" accent3="accent3" accent4="accent4" accent5="accent5" accent6="accent6" hlink="accent6" folHlink="lt2"/>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2 Two column">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d.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502920"/>
            <a:ext cx="82296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1828800"/>
            <a:ext cx="5120640" cy="3931920"/>
          </a:xfrm>
          <a:prstGeom prst="rect">
            <a:avLst/>
          </a:prstGeom>
          <a:noFill/>
          <a:ln/>
        </p:spPr>
        <p:txBody>
          <a:bodyPr wrap="square" rtlCol="0"/>
          <a:lstStyle>
            <a:lvl1pPr>
              <a:defRPr lang="en-US" dirty="0"/>
            </a:lvl1pPr>
          </a:lstStyle>
          <a:p>
            <a:pPr/>
            <a:endParaRPr lang="en-US" dirty="0"/>
          </a:p>
        </p:txBody>
      </p:sp>
      <p:sp>
        <p:nvSpPr>
          <p:cNvPr id="6" name="Text 0"/>
          <p:cNvSpPr/>
          <p:nvPr>
            <p:ph idx="104" type="body" hasCustomPrompt="1"/>
          </p:nvPr>
        </p:nvSpPr>
        <p:spPr>
          <a:xfrm>
            <a:off x="6217920" y="1828800"/>
            <a:ext cx="5120640" cy="393192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1024</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2b Pillar columns">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pillars.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502920"/>
            <a:ext cx="82296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2057400"/>
            <a:ext cx="3332378" cy="45720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1025</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3 Closing">
    <p:bg>
      <p:bgPr>
        <a:solidFill>
          <a:srgbClr val="0D3049"/>
        </a:solidFill>
      </p:bgPr>
    </p:bg>
    <p:spTree>
      <p:nvGrpSpPr>
        <p:cNvPr id="1" name=""/>
        <p:cNvGrpSpPr/>
        <p:nvPr/>
      </p:nvGrpSpPr>
      <p:grpSpPr>
        <a:xfrm>
          <a:off x="0" y="0"/>
          <a:ext cx="0" cy="0"/>
          <a:chOff x="0" y="0"/>
          <a:chExt cx="0" cy="0"/>
        </a:xfrm>
      </p:grpSpPr>
      <p:pic>
        <p:nvPicPr>
          <p:cNvPr id="2" name="Image 0" descr="/Users/deroyperaza/Projects/saaf-templates/source/assets/closing-monogram-blue-hole.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ph idx="101" type="body" hasCustomPrompt="1"/>
          </p:nvPr>
        </p:nvSpPr>
        <p:spPr>
          <a:xfrm>
            <a:off x="640080" y="4023360"/>
            <a:ext cx="7863840" cy="822960"/>
          </a:xfrm>
          <a:prstGeom prst="rect">
            <a:avLst/>
          </a:prstGeom>
          <a:noFill/>
          <a:ln/>
        </p:spPr>
        <p:txBody>
          <a:bodyPr wrap="square" rtlCol="0"/>
          <a:lstStyle>
            <a:lvl1pPr>
              <a:defRPr lang="en-US" dirty="0"/>
            </a:lvl1pPr>
          </a:lstStyle>
          <a:p>
            <a:pPr/>
            <a:endParaRPr lang="en-US" dirty="0"/>
          </a:p>
        </p:txBody>
      </p:sp>
      <p:pic>
        <p:nvPicPr>
          <p:cNvPr id="4" name="Image 1" descr="/Users/deroyperaza/Projects/saaf-templates/source/assets/logo-wordmark-cream-magenta.png">    </p:cNvPr>
          <p:cNvPicPr>
            <a:picLocks noChangeAspect="1"/>
          </p:cNvPicPr>
          <p:nvPr/>
        </p:nvPicPr>
        <p:blipFill>
          <a:blip r:embed="rId2"/>
          <a:stretch>
            <a:fillRect/>
          </a:stretch>
        </p:blipFill>
        <p:spPr>
          <a:xfrm>
            <a:off x="640080" y="2423160"/>
            <a:ext cx="5486400" cy="1034716"/>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A1 Content — title and body">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a.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566928"/>
            <a:ext cx="10881360" cy="91440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1691640"/>
            <a:ext cx="10881360" cy="420624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1027</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2 Content — two column">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b.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566928"/>
            <a:ext cx="10881360" cy="91440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1691640"/>
            <a:ext cx="5257800" cy="4206240"/>
          </a:xfrm>
          <a:prstGeom prst="rect">
            <a:avLst/>
          </a:prstGeom>
          <a:noFill/>
          <a:ln/>
        </p:spPr>
        <p:txBody>
          <a:bodyPr wrap="square" rtlCol="0"/>
          <a:lstStyle>
            <a:lvl1pPr>
              <a:defRPr lang="en-US" dirty="0"/>
            </a:lvl1pPr>
          </a:lstStyle>
          <a:p>
            <a:pPr/>
            <a:endParaRPr lang="en-US" dirty="0"/>
          </a:p>
        </p:txBody>
      </p:sp>
      <p:sp>
        <p:nvSpPr>
          <p:cNvPr id="6" name="Text 0"/>
          <p:cNvSpPr/>
          <p:nvPr>
            <p:ph idx="104" type="body" hasCustomPrompt="1"/>
          </p:nvPr>
        </p:nvSpPr>
        <p:spPr>
          <a:xfrm>
            <a:off x="6309360" y="1691640"/>
            <a:ext cx="5257800" cy="420624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1028</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A3 Content — title and picture">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c.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566928"/>
            <a:ext cx="5486400" cy="91440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1691640"/>
            <a:ext cx="5486400" cy="4206240"/>
          </a:xfrm>
          <a:prstGeom prst="rect">
            <a:avLst/>
          </a:prstGeom>
          <a:noFill/>
          <a:ln/>
        </p:spPr>
        <p:txBody>
          <a:bodyPr wrap="square" rtlCol="0"/>
          <a:lstStyle>
            <a:lvl1pPr>
              <a:defRPr lang="en-US" dirty="0"/>
            </a:lvl1pPr>
          </a:lstStyle>
          <a:p>
            <a:pPr/>
            <a:endParaRPr lang="en-US" dirty="0"/>
          </a:p>
        </p:txBody>
      </p:sp>
      <p:sp>
        <p:nvSpPr>
          <p:cNvPr id="6" name="Text 0"/>
          <p:cNvSpPr/>
          <p:nvPr>
            <p:ph idx="104" hasCustomPrompt="1"/>
          </p:nvPr>
        </p:nvSpPr>
        <p:spPr>
          <a:xfrm>
            <a:off x="6675120" y="566928"/>
            <a:ext cx="4846320" cy="534924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1029</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4 Content — statement">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d.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body" hasCustomPrompt="1"/>
          </p:nvPr>
        </p:nvSpPr>
        <p:spPr>
          <a:xfrm>
            <a:off x="640080" y="2194560"/>
            <a:ext cx="9601200" cy="256032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1030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0D3049"/>
                </a:solidFill>
                <a:latin typeface="Aptos"/>
                <a:ea typeface="Aptos"/>
                <a:cs typeface="Aptos"/>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hf sldNum="0" hdr="0" ftr="0" dt="0"/>
  <p:txStyles>
    <p:titleStyle>
      <a:lvl1pPr algn="l" defTabSz="914400" rtl="0" eaLnBrk="1" latinLnBrk="0" hangingPunct="1">
        <a:lnSpc>
          <a:spcPct val="92000"/>
        </a:lnSpc>
        <a:spcBef>
          <a:spcPct val="0"/>
        </a:spcBef>
        <a:buNone/>
        <a:defRPr sz="4000" kern="1200" b="1">
          <a:solidFill>
            <a:schemeClr val="tx1"/>
          </a:solidFill>
          <a:latin typeface="+mj-lt"/>
          <a:ea typeface="+mn-ea"/>
          <a:cs typeface="+mn-cs"/>
        </a:defRPr>
      </a:lvl1pPr>
    </p:titleStyle>
    <p:bodyStyle>
      <a:lvl1pPr marL="285750" indent="-285750" algn="l" defTabSz="914400" rtl="0" eaLnBrk="1" latinLnBrk="0" hangingPunct="1">
        <a:lnSpc>
          <a:spcPct val="118000"/>
        </a:lnSpc>
        <a:spcBef>
          <a:spcPts val="700"/>
        </a:spcBef>
        <a:buClr>
          <a:schemeClr val="accent1"/>
        </a:buClr>
        <a:buFont typeface="Aptos"/>
        <a:buChar char="•"/>
        <a:defRPr sz="1800" kern="1200">
          <a:solidFill>
            <a:schemeClr val="tx1"/>
          </a:solidFill>
          <a:latin typeface="+mn-lt"/>
          <a:ea typeface="+mn-ea"/>
          <a:cs typeface="+mn-cs"/>
        </a:defRPr>
      </a:lvl1pPr>
      <a:lvl2pPr marL="628650" indent="-285750" algn="l" defTabSz="914400" rtl="0" eaLnBrk="1" latinLnBrk="0" hangingPunct="1">
        <a:lnSpc>
          <a:spcPct val="118000"/>
        </a:lnSpc>
        <a:spcBef>
          <a:spcPts val="700"/>
        </a:spcBef>
        <a:buClr>
          <a:schemeClr val="accent2"/>
        </a:buClr>
        <a:buFont typeface="Aptos"/>
        <a:buChar char="–"/>
        <a:defRPr sz="1600" kern="1200">
          <a:solidFill>
            <a:schemeClr val="tx1"/>
          </a:solidFill>
          <a:latin typeface="+mn-lt"/>
          <a:ea typeface="+mn-ea"/>
          <a:cs typeface="+mn-cs"/>
        </a:defRPr>
      </a:lvl2pPr>
      <a:lvl3pPr marL="971550" indent="-228600" algn="l" defTabSz="914400" rtl="0" eaLnBrk="1" latinLnBrk="0" hangingPunct="1">
        <a:lnSpc>
          <a:spcPct val="118000"/>
        </a:lnSpc>
        <a:spcBef>
          <a:spcPts val="700"/>
        </a:spcBef>
        <a:buClr>
          <a:schemeClr val="tx1"/>
        </a:buClr>
        <a:buFont typeface="Aptos"/>
        <a:buChar char="·"/>
        <a:defRPr sz="1400" kern="1200">
          <a:solidFill>
            <a:schemeClr val="tx1"/>
          </a:solidFill>
          <a:latin typeface="+mn-lt"/>
          <a:ea typeface="+mn-ea"/>
          <a:cs typeface="+mn-cs"/>
        </a:defRPr>
      </a:lvl3pPr>
      <a:lvl4pPr marL="1314450" indent="-228600" algn="l" defTabSz="914400" rtl="0" eaLnBrk="1" latinLnBrk="0" hangingPunct="1">
        <a:lnSpc>
          <a:spcPct val="118000"/>
        </a:lnSpc>
        <a:spcBef>
          <a:spcPts val="700"/>
        </a:spcBef>
        <a:buClr>
          <a:schemeClr val="accent1"/>
        </a:buClr>
        <a:buFont typeface="Aptos"/>
        <a:buChar char="•"/>
        <a:defRPr sz="1300" kern="1200">
          <a:solidFill>
            <a:schemeClr val="tx1"/>
          </a:solidFill>
          <a:latin typeface="+mn-lt"/>
          <a:ea typeface="+mn-ea"/>
          <a:cs typeface="+mn-cs"/>
        </a:defRPr>
      </a:lvl4pPr>
      <a:lvl5pPr marL="1657350" indent="-228600" algn="l" defTabSz="914400" rtl="0" eaLnBrk="1" latinLnBrk="0" hangingPunct="1">
        <a:lnSpc>
          <a:spcPct val="118000"/>
        </a:lnSpc>
        <a:spcBef>
          <a:spcPts val="700"/>
        </a:spcBef>
        <a:buClr>
          <a:schemeClr val="accent2"/>
        </a:buClr>
        <a:buFont typeface="Aptos"/>
        <a:buChar char="–"/>
        <a:defRPr sz="1300" kern="1200">
          <a:solidFill>
            <a:schemeClr val="tx1"/>
          </a:solidFill>
          <a:latin typeface="+mn-lt"/>
          <a:ea typeface="+mn-ea"/>
          <a:cs typeface="+mn-cs"/>
        </a:defRPr>
      </a:lvl5pPr>
      <a:lvl6pPr marL="2000250" indent="-228600" algn="l" defTabSz="914400" rtl="0">
        <a:buFont typeface="Aptos"/>
        <a:buChar char="·"/>
        <a:defRPr sz="1200" kern="1200">
          <a:solidFill>
            <a:schemeClr val="tx1"/>
          </a:solidFill>
          <a:latin typeface="+mn-lt"/>
          <a:ea typeface="+mn-ea"/>
          <a:cs typeface="+mn-cs"/>
        </a:defRPr>
      </a:lvl6pPr>
      <a:lvl7pPr marL="2343150" indent="-228600" algn="l" defTabSz="914400" rtl="0">
        <a:buFont typeface="Aptos"/>
        <a:buChar char="·"/>
        <a:defRPr sz="1200" kern="1200">
          <a:solidFill>
            <a:schemeClr val="tx1"/>
          </a:solidFill>
          <a:latin typeface="+mn-lt"/>
          <a:ea typeface="+mn-ea"/>
          <a:cs typeface="+mn-cs"/>
        </a:defRPr>
      </a:lvl7pPr>
      <a:lvl8pPr marL="2686050" indent="-228600" algn="l" defTabSz="914400" rtl="0">
        <a:buFont typeface="Aptos"/>
        <a:buChar char="·"/>
        <a:defRPr sz="1200" kern="1200">
          <a:solidFill>
            <a:schemeClr val="tx1"/>
          </a:solidFill>
          <a:latin typeface="+mn-lt"/>
          <a:ea typeface="+mn-ea"/>
          <a:cs typeface="+mn-cs"/>
        </a:defRPr>
      </a:lvl8pPr>
      <a:lvl9pPr marL="3028950" indent="-228600" algn="l" defTabSz="914400" rtl="0">
        <a:buFont typeface="Aptos"/>
        <a:buChar char="·"/>
        <a:defRPr sz="1200" kern="1200">
          <a:solidFill>
            <a:schemeClr val="tx1"/>
          </a:solidFill>
          <a:latin typeface="+mn-lt"/>
          <a:ea typeface="+mn-ea"/>
          <a:cs typeface="+mn-cs"/>
        </a:defRPr>
      </a:lvl9pPr>
    </p:bodyStyle>
    <p:otherStyle>
      <a:defPPr>
        <a:defRPr lang="en-US"/>
      </a:defPPr>
      <a:lvl1pPr marL="0" algn="l" defTabSz="914400" rtl="0">
        <a:defRPr sz="1400" kern="1200">
          <a:solidFill>
            <a:schemeClr val="tx1"/>
          </a:solidFill>
          <a:latin typeface="+mn-lt"/>
          <a:ea typeface="+mn-ea"/>
          <a:cs typeface="+mn-cs"/>
        </a:defRPr>
      </a:lvl1pPr>
      <a:lvl2pPr marL="457200" algn="l" defTabSz="914400" rtl="0">
        <a:defRPr sz="1400" kern="1200">
          <a:solidFill>
            <a:schemeClr val="tx1"/>
          </a:solidFill>
          <a:latin typeface="+mn-lt"/>
          <a:ea typeface="+mn-ea"/>
          <a:cs typeface="+mn-cs"/>
        </a:defRPr>
      </a:lvl2pPr>
      <a:lvl3pPr marL="914400" algn="l" defTabSz="914400" rtl="0">
        <a:defRPr sz="1400" kern="1200">
          <a:solidFill>
            <a:schemeClr val="tx1"/>
          </a:solidFill>
          <a:latin typeface="+mn-lt"/>
          <a:ea typeface="+mn-ea"/>
          <a:cs typeface="+mn-cs"/>
        </a:defRPr>
      </a:lvl3pPr>
      <a:lvl4pPr marL="1371600" algn="l" defTabSz="914400" rtl="0">
        <a:defRPr sz="1400" kern="1200">
          <a:solidFill>
            <a:schemeClr val="tx1"/>
          </a:solidFill>
          <a:latin typeface="+mn-lt"/>
          <a:ea typeface="+mn-ea"/>
          <a:cs typeface="+mn-cs"/>
        </a:defRPr>
      </a:lvl4pPr>
      <a:lvl5pPr marL="1828800" algn="l" defTabSz="914400" rtl="0">
        <a:defRPr sz="1400" kern="1200">
          <a:solidFill>
            <a:schemeClr val="tx1"/>
          </a:solidFill>
          <a:latin typeface="+mn-lt"/>
          <a:ea typeface="+mn-ea"/>
          <a:cs typeface="+mn-cs"/>
        </a:defRPr>
      </a:lvl5pPr>
      <a:lvl6pPr marL="2286000" algn="l" defTabSz="914400" rtl="0">
        <a:defRPr sz="1400" kern="1200">
          <a:solidFill>
            <a:schemeClr val="tx1"/>
          </a:solidFill>
          <a:latin typeface="+mn-lt"/>
          <a:ea typeface="+mn-ea"/>
          <a:cs typeface="+mn-cs"/>
        </a:defRPr>
      </a:lvl6pPr>
      <a:lvl7pPr marL="2743200" algn="l" defTabSz="914400" rtl="0">
        <a:defRPr sz="1400" kern="1200">
          <a:solidFill>
            <a:schemeClr val="tx1"/>
          </a:solidFill>
          <a:latin typeface="+mn-lt"/>
          <a:ea typeface="+mn-ea"/>
          <a:cs typeface="+mn-cs"/>
        </a:defRPr>
      </a:lvl7pPr>
      <a:lvl8pPr marL="3200400" algn="l" defTabSz="914400" rtl="0">
        <a:defRPr sz="1400" kern="1200">
          <a:solidFill>
            <a:schemeClr val="tx1"/>
          </a:solidFill>
          <a:latin typeface="+mn-lt"/>
          <a:ea typeface="+mn-ea"/>
          <a:cs typeface="+mn-cs"/>
        </a:defRPr>
      </a:lvl8pPr>
      <a:lvl9pPr marL="3657600" algn="l" defTabSz="914400" rtl="0">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5.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8.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0.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4.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jpg"/><Relationship Id="rId3" Type="http://schemas.openxmlformats.org/officeDocument/2006/relationships/image" Target="../media/image-14-3.png"/><Relationship Id="rId4" Type="http://schemas.openxmlformats.org/officeDocument/2006/relationships/slideLayout" Target="../slideLayouts/slideLayout15.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1.png"/><Relationship Id="rId3" Type="http://schemas.openxmlformats.org/officeDocument/2006/relationships/image" Target="../media/image-15-1.png"/><Relationship Id="rId4" Type="http://schemas.openxmlformats.org/officeDocument/2006/relationships/slideLayout" Target="../slideLayouts/slideLayout18.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g"/><Relationship Id="rId3" Type="http://schemas.openxmlformats.org/officeDocument/2006/relationships/image" Target="../media/image-16-3.png"/><Relationship Id="rId4" Type="http://schemas.openxmlformats.org/officeDocument/2006/relationships/slideLayout" Target="../slideLayouts/slideLayout16.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1.png"/><Relationship Id="rId3" Type="http://schemas.openxmlformats.org/officeDocument/2006/relationships/image" Target="../media/image-17-1.png"/><Relationship Id="rId4" Type="http://schemas.openxmlformats.org/officeDocument/2006/relationships/slideLayout" Target="../slideLayouts/slideLayout19.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g"/><Relationship Id="rId3" Type="http://schemas.openxmlformats.org/officeDocument/2006/relationships/image" Target="../media/image-18-3.png"/><Relationship Id="rId4" Type="http://schemas.openxmlformats.org/officeDocument/2006/relationships/slideLayout" Target="../slideLayouts/slideLayout15.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1.png"/><Relationship Id="rId3" Type="http://schemas.openxmlformats.org/officeDocument/2006/relationships/image" Target="../media/image-19-1.png"/><Relationship Id="rId4" Type="http://schemas.openxmlformats.org/officeDocument/2006/relationships/slideLayout" Target="../slideLayouts/slideLayout20.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6.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7.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640080" y="2514600"/>
            <a:ext cx="4572000" cy="457200"/>
          </a:xfrm>
          <a:prstGeom prst="rect">
            <a:avLst/>
          </a:prstGeom>
          <a:noFill/>
          <a:ln/>
        </p:spPr>
        <p:txBody>
          <a:bodyPr wrap="square" lIns="0" tIns="0" rIns="0" bIns="0" rtlCol="0" anchor="t"/>
          <a:lstStyle/>
          <a:p>
            <a:pPr algn="l" indent="0" marL="0">
              <a:buNone/>
            </a:pPr>
            <a:r>
              <a:rPr lang="en-US" sz="2600" b="1" dirty="0">
                <a:solidFill>
                  <a:schemeClr val="tx1"/>
                </a:solidFill>
                <a:latin typeface="Aptos Narrow" pitchFamily="34" charset="0"/>
                <a:ea typeface="Aptos Narrow" pitchFamily="34" charset="-122"/>
                <a:cs typeface="Aptos Narrow" pitchFamily="34" charset="-120"/>
              </a:rPr>
              <a:t>2026–2030</a:t>
            </a:r>
            <a:endParaRPr lang="en-US" sz="2600" dirty="0"/>
          </a:p>
        </p:txBody>
      </p:sp>
      <p:sp>
        <p:nvSpPr>
          <p:cNvPr id="3" name="Text 1"/>
          <p:cNvSpPr txBox="1"/>
          <p:nvPr/>
        </p:nvSpPr>
        <p:spPr>
          <a:xfrm>
            <a:off x="640080" y="2926080"/>
            <a:ext cx="6766560" cy="1371600"/>
          </a:xfrm>
          <a:prstGeom prst="rect">
            <a:avLst/>
          </a:prstGeom>
          <a:noFill/>
          <a:ln/>
        </p:spPr>
        <p:txBody>
          <a:bodyPr wrap="square" lIns="0" tIns="0" rIns="0" bIns="0" rtlCol="0" anchor="t"/>
          <a:lstStyle/>
          <a:p>
            <a:pPr algn="l" indent="0" marL="0">
              <a:buNone/>
            </a:pPr>
            <a:r>
              <a:rPr lang="en-US" sz="6600" b="1" dirty="0">
                <a:solidFill>
                  <a:schemeClr val="tx1"/>
                </a:solidFill>
                <a:latin typeface="Aptos Narrow" pitchFamily="34" charset="0"/>
                <a:ea typeface="Aptos Narrow" pitchFamily="34" charset="-122"/>
                <a:cs typeface="Aptos Narrow" pitchFamily="34" charset="-120"/>
              </a:rPr>
              <a:t>Strategic Plan</a:t>
            </a:r>
            <a:endParaRPr lang="en-US" sz="6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40080" y="2514600"/>
            <a:ext cx="4572000" cy="457200"/>
          </a:xfrm>
          <a:prstGeom prst="rect">
            <a:avLst/>
          </a:prstGeom>
          <a:noFill/>
          <a:ln/>
        </p:spPr>
        <p:txBody>
          <a:bodyPr wrap="square" lIns="0" tIns="0" rIns="0" bIns="0" rtlCol="0" anchor="t"/>
          <a:lstStyle/>
          <a:p>
            <a:pPr algn="l" indent="0" marL="0">
              <a:buNone/>
            </a:pPr>
            <a:r>
              <a:rPr lang="en-US" sz="2600" b="1" dirty="0">
                <a:solidFill>
                  <a:schemeClr val="tx1"/>
                </a:solidFill>
                <a:latin typeface="Aptos Narrow" pitchFamily="34" charset="0"/>
                <a:ea typeface="Aptos Narrow" pitchFamily="34" charset="-122"/>
                <a:cs typeface="Aptos Narrow" pitchFamily="34" charset="-120"/>
              </a:rPr>
              <a:t>2026–2030</a:t>
            </a:r>
            <a:endParaRPr lang="en-US" sz="2600" dirty="0"/>
          </a:p>
        </p:txBody>
      </p:sp>
      <p:sp>
        <p:nvSpPr>
          <p:cNvPr id="3" name="Text 1"/>
          <p:cNvSpPr txBox="1"/>
          <p:nvPr/>
        </p:nvSpPr>
        <p:spPr>
          <a:xfrm>
            <a:off x="640080" y="2926080"/>
            <a:ext cx="6766560" cy="1371600"/>
          </a:xfrm>
          <a:prstGeom prst="rect">
            <a:avLst/>
          </a:prstGeom>
          <a:noFill/>
          <a:ln/>
        </p:spPr>
        <p:txBody>
          <a:bodyPr wrap="square" lIns="0" tIns="0" rIns="0" bIns="0" rtlCol="0" anchor="t"/>
          <a:lstStyle/>
          <a:p>
            <a:pPr algn="l" indent="0" marL="0">
              <a:buNone/>
            </a:pPr>
            <a:r>
              <a:rPr lang="en-US" sz="6600" b="1" dirty="0">
                <a:solidFill>
                  <a:schemeClr val="tx1"/>
                </a:solidFill>
                <a:latin typeface="Aptos Narrow" pitchFamily="34" charset="0"/>
                <a:ea typeface="Aptos Narrow" pitchFamily="34" charset="-122"/>
                <a:cs typeface="Aptos Narrow" pitchFamily="34" charset="-120"/>
              </a:rPr>
              <a:t>Strategic Plan</a:t>
            </a:r>
            <a:endParaRPr lang="en-US" sz="6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2514600"/>
            <a:ext cx="4572000" cy="457200"/>
          </a:xfrm>
          <a:prstGeom prst="rect">
            <a:avLst/>
          </a:prstGeom>
          <a:noFill/>
          <a:ln/>
        </p:spPr>
        <p:txBody>
          <a:bodyPr wrap="square" lIns="0" tIns="0" rIns="0" bIns="0" rtlCol="0" anchor="t"/>
          <a:lstStyle/>
          <a:p>
            <a:pPr algn="l" indent="0" marL="0">
              <a:buNone/>
            </a:pPr>
            <a:r>
              <a:rPr lang="en-US" sz="2600" b="1" dirty="0">
                <a:solidFill>
                  <a:schemeClr val="tx1"/>
                </a:solidFill>
                <a:latin typeface="Aptos Narrow" pitchFamily="34" charset="0"/>
                <a:ea typeface="Aptos Narrow" pitchFamily="34" charset="-122"/>
                <a:cs typeface="Aptos Narrow" pitchFamily="34" charset="-120"/>
              </a:rPr>
              <a:t>2026–2030</a:t>
            </a:r>
            <a:endParaRPr lang="en-US" sz="2600" dirty="0"/>
          </a:p>
        </p:txBody>
      </p:sp>
      <p:sp>
        <p:nvSpPr>
          <p:cNvPr id="3" name="Text 1"/>
          <p:cNvSpPr txBox="1"/>
          <p:nvPr/>
        </p:nvSpPr>
        <p:spPr>
          <a:xfrm>
            <a:off x="640080" y="2926080"/>
            <a:ext cx="6766560" cy="1371600"/>
          </a:xfrm>
          <a:prstGeom prst="rect">
            <a:avLst/>
          </a:prstGeom>
          <a:noFill/>
          <a:ln/>
        </p:spPr>
        <p:txBody>
          <a:bodyPr wrap="square" lIns="0" tIns="0" rIns="0" bIns="0" rtlCol="0" anchor="t"/>
          <a:lstStyle/>
          <a:p>
            <a:pPr algn="l" indent="0" marL="0">
              <a:buNone/>
            </a:pPr>
            <a:r>
              <a:rPr lang="en-US" sz="6600" b="1" dirty="0">
                <a:solidFill>
                  <a:schemeClr val="tx1"/>
                </a:solidFill>
                <a:latin typeface="Aptos Narrow" pitchFamily="34" charset="0"/>
                <a:ea typeface="Aptos Narrow" pitchFamily="34" charset="-122"/>
                <a:cs typeface="Aptos Narrow" pitchFamily="34" charset="-120"/>
              </a:rPr>
              <a:t>Strategic Plan</a:t>
            </a:r>
            <a:endParaRPr lang="en-US" sz="6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320040" y="256032"/>
            <a:ext cx="11551615" cy="3803904"/>
          </a:xfrm>
          <a:prstGeom prst="rect">
            <a:avLst/>
          </a:prstGeom>
          <a:solidFill>
            <a:schemeClr val="bg1"/>
          </a:solidFill>
          <a:ln w="12700">
            <a:solidFill>
              <a:schemeClr val="bg1"/>
            </a:solidFill>
            <a:prstDash val="solid"/>
          </a:ln>
        </p:spPr>
      </p:sp>
      <p:sp>
        <p:nvSpPr>
          <p:cNvPr id="3" name="Text 1"/>
          <p:cNvSpPr txBox="1"/>
          <p:nvPr/>
        </p:nvSpPr>
        <p:spPr>
          <a:xfrm>
            <a:off x="731520" y="713232"/>
            <a:ext cx="4572000" cy="457200"/>
          </a:xfrm>
          <a:prstGeom prst="rect">
            <a:avLst/>
          </a:prstGeom>
          <a:noFill/>
          <a:ln/>
        </p:spPr>
        <p:txBody>
          <a:bodyPr wrap="square" lIns="0" tIns="0" rIns="0" bIns="0" rtlCol="0" anchor="t"/>
          <a:lstStyle/>
          <a:p>
            <a:pPr algn="l" indent="0" marL="0">
              <a:buNone/>
            </a:pPr>
            <a:r>
              <a:rPr lang="en-US" sz="2600" b="1" dirty="0">
                <a:solidFill>
                  <a:schemeClr val="tx1"/>
                </a:solidFill>
                <a:latin typeface="Aptos Narrow" pitchFamily="34" charset="0"/>
                <a:ea typeface="Aptos Narrow" pitchFamily="34" charset="-122"/>
                <a:cs typeface="Aptos Narrow" pitchFamily="34" charset="-120"/>
              </a:rPr>
              <a:t>2026–2030</a:t>
            </a:r>
            <a:endParaRPr lang="en-US" sz="2600" dirty="0"/>
          </a:p>
        </p:txBody>
      </p:sp>
      <p:sp>
        <p:nvSpPr>
          <p:cNvPr id="4" name="Text 2"/>
          <p:cNvSpPr txBox="1"/>
          <p:nvPr/>
        </p:nvSpPr>
        <p:spPr>
          <a:xfrm>
            <a:off x="731520" y="1170432"/>
            <a:ext cx="7315200" cy="1371600"/>
          </a:xfrm>
          <a:prstGeom prst="rect">
            <a:avLst/>
          </a:prstGeom>
          <a:noFill/>
          <a:ln/>
        </p:spPr>
        <p:txBody>
          <a:bodyPr wrap="square" lIns="0" tIns="0" rIns="0" bIns="0" rtlCol="0" anchor="t"/>
          <a:lstStyle/>
          <a:p>
            <a:pPr algn="l" indent="0" marL="0">
              <a:buNone/>
            </a:pPr>
            <a:r>
              <a:rPr lang="en-US" sz="6600" b="1" dirty="0">
                <a:solidFill>
                  <a:schemeClr val="tx1"/>
                </a:solidFill>
                <a:latin typeface="Aptos Narrow" pitchFamily="34" charset="0"/>
                <a:ea typeface="Aptos Narrow" pitchFamily="34" charset="-122"/>
                <a:cs typeface="Aptos Narrow" pitchFamily="34" charset="-120"/>
              </a:rPr>
              <a:t>Strategic Plan</a:t>
            </a:r>
            <a:endParaRPr lang="en-US" sz="6600" dirty="0"/>
          </a:p>
        </p:txBody>
      </p:sp>
      <p:pic>
        <p:nvPicPr>
          <p:cNvPr id="5" name="Image 0" descr="/Users/deroyperaza/Projects/saaf-templates/source/assets/logo-wordmark-navy-magenta.png">    </p:cNvPr>
          <p:cNvPicPr>
            <a:picLocks noChangeAspect="1"/>
          </p:cNvPicPr>
          <p:nvPr/>
        </p:nvPicPr>
        <p:blipFill>
          <a:blip r:embed="rId1"/>
          <a:stretch>
            <a:fillRect/>
          </a:stretch>
        </p:blipFill>
        <p:spPr>
          <a:xfrm>
            <a:off x="731520" y="2862072"/>
            <a:ext cx="2651760" cy="500113"/>
          </a:xfrm>
          <a:prstGeom prst="rect">
            <a:avLst/>
          </a:prstGeom>
        </p:spPr>
      </p:pic>
      <p:pic>
        <p:nvPicPr>
          <p:cNvPr id="6" name="Image 1" descr="/Users/deroyperaza/Projects/saaf-templates/source/assets/heart.png">    </p:cNvPr>
          <p:cNvPicPr>
            <a:picLocks noChangeAspect="1"/>
          </p:cNvPicPr>
          <p:nvPr/>
        </p:nvPicPr>
        <p:blipFill>
          <a:blip r:embed="rId2"/>
          <a:stretch>
            <a:fillRect/>
          </a:stretch>
        </p:blipFill>
        <p:spPr>
          <a:xfrm>
            <a:off x="8924428" y="1033272"/>
            <a:ext cx="2398587" cy="22402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2514600"/>
            <a:ext cx="4572000" cy="457200"/>
          </a:xfrm>
          <a:prstGeom prst="rect">
            <a:avLst/>
          </a:prstGeom>
          <a:noFill/>
          <a:ln/>
        </p:spPr>
        <p:txBody>
          <a:bodyPr wrap="square" lIns="0" tIns="0" rIns="0" bIns="0" rtlCol="0" anchor="t"/>
          <a:lstStyle/>
          <a:p>
            <a:pPr algn="l" indent="0" marL="0">
              <a:buNone/>
            </a:pPr>
            <a:r>
              <a:rPr lang="en-US" sz="2600" b="1" dirty="0">
                <a:solidFill>
                  <a:schemeClr val="tx1"/>
                </a:solidFill>
                <a:latin typeface="Aptos Narrow" pitchFamily="34" charset="0"/>
                <a:ea typeface="Aptos Narrow" pitchFamily="34" charset="-122"/>
                <a:cs typeface="Aptos Narrow" pitchFamily="34" charset="-120"/>
              </a:rPr>
              <a:t>2026–2030</a:t>
            </a:r>
            <a:endParaRPr lang="en-US" sz="2600" dirty="0"/>
          </a:p>
        </p:txBody>
      </p:sp>
      <p:sp>
        <p:nvSpPr>
          <p:cNvPr id="3" name="Text 1"/>
          <p:cNvSpPr txBox="1"/>
          <p:nvPr/>
        </p:nvSpPr>
        <p:spPr>
          <a:xfrm>
            <a:off x="640080" y="2926080"/>
            <a:ext cx="6766560" cy="1371600"/>
          </a:xfrm>
          <a:prstGeom prst="rect">
            <a:avLst/>
          </a:prstGeom>
          <a:noFill/>
          <a:ln/>
        </p:spPr>
        <p:txBody>
          <a:bodyPr wrap="square" lIns="0" tIns="0" rIns="0" bIns="0" rtlCol="0" anchor="t"/>
          <a:lstStyle/>
          <a:p>
            <a:pPr algn="l" indent="0" marL="0">
              <a:buNone/>
            </a:pPr>
            <a:r>
              <a:rPr lang="en-US" sz="6600" b="1" dirty="0">
                <a:solidFill>
                  <a:schemeClr val="tx1"/>
                </a:solidFill>
                <a:latin typeface="Aptos Narrow" pitchFamily="34" charset="0"/>
                <a:ea typeface="Aptos Narrow" pitchFamily="34" charset="-122"/>
                <a:cs typeface="Aptos Narrow" pitchFamily="34" charset="-120"/>
              </a:rPr>
              <a:t>Strategic Plan</a:t>
            </a:r>
            <a:endParaRPr lang="en-US" sz="6600" dirty="0"/>
          </a:p>
        </p:txBody>
      </p:sp>
      <p:pic>
        <p:nvPicPr>
          <p:cNvPr id="4" name="Image 0" descr="/Users/deroyperaza/Projects/saaf-templates/source/assets/logo-wordmark-navy-magenta.png">    </p:cNvPr>
          <p:cNvPicPr>
            <a:picLocks noChangeAspect="1"/>
          </p:cNvPicPr>
          <p:nvPr/>
        </p:nvPicPr>
        <p:blipFill>
          <a:blip r:embed="rId1"/>
          <a:stretch>
            <a:fillRect/>
          </a:stretch>
        </p:blipFill>
        <p:spPr>
          <a:xfrm>
            <a:off x="640080" y="5715000"/>
            <a:ext cx="2377440" cy="44837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2" type="title" hasCustomPrompt="1"/>
          </p:nvPr>
        </p:nvSpPr>
        <p:spPr>
          <a:xfrm>
            <a:off x="640080" y="502920"/>
            <a:ext cx="7315200" cy="822960"/>
          </a:xfrm>
          <a:prstGeom prst="rect">
            <a:avLst/>
          </a:prstGeom>
          <a:noFill/>
          <a:ln/>
        </p:spPr>
        <p:txBody>
          <a:bodyPr wrap="square" lIns="0" tIns="0" rIns="0" bIns="0" rtlCol="0" anchor="t"/>
          <a:lstStyle/>
          <a:p>
            <a:pPr algn="l" marL="0" indent="0">
              <a:lnSpc>
                <a:spcPct val="100000"/>
              </a:lnSpc>
              <a:spcBef>
                <a:spcPts val="0"/>
              </a:spcBef>
              <a:buNone/>
            </a:pPr>
            <a:r>
              <a:rPr lang="en-US" sz="4400" b="1" dirty="0">
                <a:solidFill>
                  <a:schemeClr val="tx1"/>
                </a:solidFill>
                <a:latin typeface="Aptos Narrow" pitchFamily="34" charset="0"/>
                <a:ea typeface="Aptos Narrow" pitchFamily="34" charset="-122"/>
                <a:cs typeface="Aptos Narrow" pitchFamily="34" charset="-120"/>
              </a:rPr>
              <a:t>What's inside</a:t>
            </a:r>
            <a:endParaRPr lang="en-US" sz="4400" dirty="0"/>
          </a:p>
        </p:txBody>
      </p:sp>
      <p:sp>
        <p:nvSpPr>
          <p:cNvPr id="3" name="Shape 1"/>
          <p:cNvSpPr/>
          <p:nvPr/>
        </p:nvSpPr>
        <p:spPr>
          <a:xfrm>
            <a:off x="640080" y="1783080"/>
            <a:ext cx="7863840" cy="18288"/>
          </a:xfrm>
          <a:prstGeom prst="rect">
            <a:avLst/>
          </a:prstGeom>
          <a:solidFill>
            <a:schemeClr val="bg2"/>
          </a:solidFill>
          <a:ln w="12700">
            <a:solidFill>
              <a:schemeClr val="bg2"/>
            </a:solidFill>
            <a:prstDash val="solid"/>
          </a:ln>
        </p:spPr>
      </p:sp>
      <p:sp>
        <p:nvSpPr>
          <p:cNvPr id="4" name="Text 2"/>
          <p:cNvSpPr txBox="1"/>
          <p:nvPr/>
        </p:nvSpPr>
        <p:spPr>
          <a:xfrm>
            <a:off x="640080" y="2002536"/>
            <a:ext cx="822960" cy="457200"/>
          </a:xfrm>
          <a:prstGeom prst="rect">
            <a:avLst/>
          </a:prstGeom>
          <a:noFill/>
          <a:ln/>
        </p:spPr>
        <p:txBody>
          <a:bodyPr wrap="square" lIns="0" tIns="0" rIns="0" bIns="0" rtlCol="0" anchor="t"/>
          <a:lstStyle/>
          <a:p>
            <a:pPr algn="l" indent="0" marL="0">
              <a:buNone/>
            </a:pPr>
            <a:r>
              <a:rPr lang="en-US" sz="3000" b="1" dirty="0">
                <a:solidFill>
                  <a:srgbClr val="CB139D"/>
                </a:solidFill>
                <a:latin typeface="Aptos Narrow" pitchFamily="34" charset="0"/>
                <a:ea typeface="Aptos Narrow" pitchFamily="34" charset="-122"/>
                <a:cs typeface="Aptos Narrow" pitchFamily="34" charset="-120"/>
              </a:rPr>
              <a:t>01</a:t>
            </a:r>
            <a:endParaRPr lang="en-US" sz="3000" dirty="0"/>
          </a:p>
        </p:txBody>
      </p:sp>
      <p:sp>
        <p:nvSpPr>
          <p:cNvPr id="5" name="Text 0"/>
          <p:cNvSpPr/>
          <p:nvPr>
            <p:ph idx="103" type="body" hasCustomPrompt="1"/>
          </p:nvPr>
        </p:nvSpPr>
        <p:spPr>
          <a:xfrm>
            <a:off x="1600200" y="1984248"/>
            <a:ext cx="3840480" cy="457200"/>
          </a:xfrm>
          <a:prstGeom prst="rect">
            <a:avLst/>
          </a:prstGeom>
          <a:noFill/>
          <a:ln/>
        </p:spPr>
        <p:txBody>
          <a:bodyPr wrap="square" lIns="0" tIns="0" rIns="0" bIns="0" rtlCol="0" anchor="t"/>
          <a:lstStyle/>
          <a:p>
            <a:pPr algn="l" marL="0" indent="0">
              <a:lnSpc>
                <a:spcPct val="100000"/>
              </a:lnSpc>
              <a:spcBef>
                <a:spcPts val="0"/>
              </a:spcBef>
              <a:buNone/>
            </a:pPr>
            <a:r>
              <a:rPr lang="en-US" sz="2700" b="1" dirty="0">
                <a:solidFill>
                  <a:schemeClr val="tx1"/>
                </a:solidFill>
                <a:latin typeface="Aptos Narrow" pitchFamily="34" charset="0"/>
                <a:ea typeface="Aptos Narrow" pitchFamily="34" charset="-122"/>
                <a:cs typeface="Aptos Narrow" pitchFamily="34" charset="-120"/>
              </a:rPr>
              <a:t>Mission and vision</a:t>
            </a:r>
            <a:endParaRPr lang="en-US" sz="2700" dirty="0"/>
          </a:p>
        </p:txBody>
      </p:sp>
      <p:sp>
        <p:nvSpPr>
          <p:cNvPr id="6" name="Text 4"/>
          <p:cNvSpPr txBox="1"/>
          <p:nvPr/>
        </p:nvSpPr>
        <p:spPr>
          <a:xfrm>
            <a:off x="5440680" y="2066544"/>
            <a:ext cx="3108960" cy="548640"/>
          </a:xfrm>
          <a:prstGeom prst="rect">
            <a:avLst/>
          </a:prstGeom>
          <a:noFill/>
          <a:ln/>
        </p:spPr>
        <p:txBody>
          <a:bodyPr wrap="square" lIns="0" tIns="0" rIns="0" bIns="0" rtlCol="0" anchor="t"/>
          <a:lstStyle/>
          <a:p>
            <a:pPr algn="l" indent="0" marL="0">
              <a:buNone/>
            </a:pPr>
            <a:r>
              <a:rPr lang="en-US" sz="1300" dirty="0">
                <a:solidFill>
                  <a:schemeClr val="tx1"/>
                </a:solidFill>
                <a:latin typeface="Aptos" pitchFamily="34" charset="0"/>
                <a:ea typeface="Aptos" pitchFamily="34" charset="-122"/>
                <a:cs typeface="Aptos" pitchFamily="34" charset="-120"/>
              </a:rPr>
              <a:t>Why the Area Foundation exists, and where it is going.</a:t>
            </a:r>
            <a:endParaRPr lang="en-US" sz="1300" dirty="0"/>
          </a:p>
        </p:txBody>
      </p:sp>
      <p:sp>
        <p:nvSpPr>
          <p:cNvPr id="7" name="Shape 5"/>
          <p:cNvSpPr/>
          <p:nvPr/>
        </p:nvSpPr>
        <p:spPr>
          <a:xfrm>
            <a:off x="640080" y="2862072"/>
            <a:ext cx="7863840" cy="18288"/>
          </a:xfrm>
          <a:prstGeom prst="rect">
            <a:avLst/>
          </a:prstGeom>
          <a:solidFill>
            <a:schemeClr val="bg2"/>
          </a:solidFill>
          <a:ln w="12700">
            <a:solidFill>
              <a:schemeClr val="bg2"/>
            </a:solidFill>
            <a:prstDash val="solid"/>
          </a:ln>
        </p:spPr>
      </p:sp>
      <p:sp>
        <p:nvSpPr>
          <p:cNvPr id="8" name="Text 6"/>
          <p:cNvSpPr txBox="1"/>
          <p:nvPr/>
        </p:nvSpPr>
        <p:spPr>
          <a:xfrm>
            <a:off x="640080" y="3081528"/>
            <a:ext cx="822960" cy="457200"/>
          </a:xfrm>
          <a:prstGeom prst="rect">
            <a:avLst/>
          </a:prstGeom>
          <a:noFill/>
          <a:ln/>
        </p:spPr>
        <p:txBody>
          <a:bodyPr wrap="square" lIns="0" tIns="0" rIns="0" bIns="0" rtlCol="0" anchor="t"/>
          <a:lstStyle/>
          <a:p>
            <a:pPr algn="l" indent="0" marL="0">
              <a:buNone/>
            </a:pPr>
            <a:r>
              <a:rPr lang="en-US" sz="3000" b="1" dirty="0">
                <a:solidFill>
                  <a:srgbClr val="CB139D"/>
                </a:solidFill>
                <a:latin typeface="Aptos Narrow" pitchFamily="34" charset="0"/>
                <a:ea typeface="Aptos Narrow" pitchFamily="34" charset="-122"/>
                <a:cs typeface="Aptos Narrow" pitchFamily="34" charset="-120"/>
              </a:rPr>
              <a:t>02</a:t>
            </a:r>
            <a:endParaRPr lang="en-US" sz="3000" dirty="0"/>
          </a:p>
        </p:txBody>
      </p:sp>
      <p:sp>
        <p:nvSpPr>
          <p:cNvPr id="9" name="Text 7"/>
          <p:cNvSpPr txBox="1"/>
          <p:nvPr/>
        </p:nvSpPr>
        <p:spPr>
          <a:xfrm>
            <a:off x="1600200" y="3063240"/>
            <a:ext cx="3840480" cy="457200"/>
          </a:xfrm>
          <a:prstGeom prst="rect">
            <a:avLst/>
          </a:prstGeom>
          <a:noFill/>
          <a:ln/>
        </p:spPr>
        <p:txBody>
          <a:bodyPr wrap="square" lIns="0" tIns="0" rIns="0" bIns="0" rtlCol="0" anchor="t"/>
          <a:lstStyle/>
          <a:p>
            <a:pPr algn="l" indent="0" marL="0">
              <a:buNone/>
            </a:pPr>
            <a:r>
              <a:rPr lang="en-US" sz="2700" b="1" dirty="0">
                <a:solidFill>
                  <a:schemeClr val="tx1"/>
                </a:solidFill>
                <a:latin typeface="Aptos Narrow" pitchFamily="34" charset="0"/>
                <a:ea typeface="Aptos Narrow" pitchFamily="34" charset="-122"/>
                <a:cs typeface="Aptos Narrow" pitchFamily="34" charset="-120"/>
              </a:rPr>
              <a:t>Our values</a:t>
            </a:r>
            <a:endParaRPr lang="en-US" sz="2700" dirty="0"/>
          </a:p>
        </p:txBody>
      </p:sp>
      <p:sp>
        <p:nvSpPr>
          <p:cNvPr id="10" name="Text 8"/>
          <p:cNvSpPr txBox="1"/>
          <p:nvPr/>
        </p:nvSpPr>
        <p:spPr>
          <a:xfrm>
            <a:off x="5440680" y="3145536"/>
            <a:ext cx="3108960" cy="548640"/>
          </a:xfrm>
          <a:prstGeom prst="rect">
            <a:avLst/>
          </a:prstGeom>
          <a:noFill/>
          <a:ln/>
        </p:spPr>
        <p:txBody>
          <a:bodyPr wrap="square" lIns="0" tIns="0" rIns="0" bIns="0" rtlCol="0" anchor="t"/>
          <a:lstStyle/>
          <a:p>
            <a:pPr algn="l" indent="0" marL="0">
              <a:buNone/>
            </a:pPr>
            <a:r>
              <a:rPr lang="en-US" sz="1300" dirty="0">
                <a:solidFill>
                  <a:schemeClr val="tx1"/>
                </a:solidFill>
                <a:latin typeface="Aptos" pitchFamily="34" charset="0"/>
                <a:ea typeface="Aptos" pitchFamily="34" charset="-122"/>
                <a:cs typeface="Aptos" pitchFamily="34" charset="-120"/>
              </a:rPr>
              <a:t>Excellence, Passion, Integrity, Community.</a:t>
            </a:r>
            <a:endParaRPr lang="en-US" sz="1300" dirty="0"/>
          </a:p>
        </p:txBody>
      </p:sp>
      <p:sp>
        <p:nvSpPr>
          <p:cNvPr id="11" name="Shape 9"/>
          <p:cNvSpPr/>
          <p:nvPr/>
        </p:nvSpPr>
        <p:spPr>
          <a:xfrm>
            <a:off x="640080" y="3941064"/>
            <a:ext cx="7863840" cy="18288"/>
          </a:xfrm>
          <a:prstGeom prst="rect">
            <a:avLst/>
          </a:prstGeom>
          <a:solidFill>
            <a:schemeClr val="bg2"/>
          </a:solidFill>
          <a:ln w="12700">
            <a:solidFill>
              <a:schemeClr val="bg2"/>
            </a:solidFill>
            <a:prstDash val="solid"/>
          </a:ln>
        </p:spPr>
      </p:sp>
      <p:sp>
        <p:nvSpPr>
          <p:cNvPr id="12" name="Text 10"/>
          <p:cNvSpPr txBox="1"/>
          <p:nvPr/>
        </p:nvSpPr>
        <p:spPr>
          <a:xfrm>
            <a:off x="640080" y="4160520"/>
            <a:ext cx="822960" cy="457200"/>
          </a:xfrm>
          <a:prstGeom prst="rect">
            <a:avLst/>
          </a:prstGeom>
          <a:noFill/>
          <a:ln/>
        </p:spPr>
        <p:txBody>
          <a:bodyPr wrap="square" lIns="0" tIns="0" rIns="0" bIns="0" rtlCol="0" anchor="t"/>
          <a:lstStyle/>
          <a:p>
            <a:pPr algn="l" indent="0" marL="0">
              <a:buNone/>
            </a:pPr>
            <a:r>
              <a:rPr lang="en-US" sz="3000" b="1" dirty="0">
                <a:solidFill>
                  <a:srgbClr val="CB139D"/>
                </a:solidFill>
                <a:latin typeface="Aptos Narrow" pitchFamily="34" charset="0"/>
                <a:ea typeface="Aptos Narrow" pitchFamily="34" charset="-122"/>
                <a:cs typeface="Aptos Narrow" pitchFamily="34" charset="-120"/>
              </a:rPr>
              <a:t>03</a:t>
            </a:r>
            <a:endParaRPr lang="en-US" sz="3000" dirty="0"/>
          </a:p>
        </p:txBody>
      </p:sp>
      <p:sp>
        <p:nvSpPr>
          <p:cNvPr id="13" name="Text 11"/>
          <p:cNvSpPr txBox="1"/>
          <p:nvPr/>
        </p:nvSpPr>
        <p:spPr>
          <a:xfrm>
            <a:off x="1600200" y="4142232"/>
            <a:ext cx="3840480" cy="457200"/>
          </a:xfrm>
          <a:prstGeom prst="rect">
            <a:avLst/>
          </a:prstGeom>
          <a:noFill/>
          <a:ln/>
        </p:spPr>
        <p:txBody>
          <a:bodyPr wrap="square" lIns="0" tIns="0" rIns="0" bIns="0" rtlCol="0" anchor="t"/>
          <a:lstStyle/>
          <a:p>
            <a:pPr algn="l" indent="0" marL="0">
              <a:buNone/>
            </a:pPr>
            <a:r>
              <a:rPr lang="en-US" sz="2700" b="1" dirty="0">
                <a:solidFill>
                  <a:schemeClr val="tx1"/>
                </a:solidFill>
                <a:latin typeface="Aptos Narrow" pitchFamily="34" charset="0"/>
                <a:ea typeface="Aptos Narrow" pitchFamily="34" charset="-122"/>
                <a:cs typeface="Aptos Narrow" pitchFamily="34" charset="-120"/>
              </a:rPr>
              <a:t>Three strategic pillars</a:t>
            </a:r>
            <a:endParaRPr lang="en-US" sz="2700" dirty="0"/>
          </a:p>
        </p:txBody>
      </p:sp>
      <p:sp>
        <p:nvSpPr>
          <p:cNvPr id="14" name="Text 12"/>
          <p:cNvSpPr txBox="1"/>
          <p:nvPr/>
        </p:nvSpPr>
        <p:spPr>
          <a:xfrm>
            <a:off x="5440680" y="4224528"/>
            <a:ext cx="3108960" cy="548640"/>
          </a:xfrm>
          <a:prstGeom prst="rect">
            <a:avLst/>
          </a:prstGeom>
          <a:noFill/>
          <a:ln/>
        </p:spPr>
        <p:txBody>
          <a:bodyPr wrap="square" lIns="0" tIns="0" rIns="0" bIns="0" rtlCol="0" anchor="t"/>
          <a:lstStyle/>
          <a:p>
            <a:pPr algn="l" indent="0" marL="0">
              <a:buNone/>
            </a:pPr>
            <a:r>
              <a:rPr lang="en-US" sz="1300" dirty="0">
                <a:solidFill>
                  <a:schemeClr val="tx1"/>
                </a:solidFill>
                <a:latin typeface="Aptos" pitchFamily="34" charset="0"/>
                <a:ea typeface="Aptos" pitchFamily="34" charset="-122"/>
                <a:cs typeface="Aptos" pitchFamily="34" charset="-120"/>
              </a:rPr>
              <a:t>Ignite Impact. Elevate Voice. Build Futures.</a:t>
            </a:r>
            <a:endParaRPr lang="en-US" sz="1300" dirty="0"/>
          </a:p>
        </p:txBody>
      </p:sp>
      <p:sp>
        <p:nvSpPr>
          <p:cNvPr id="15" name="Shape 13"/>
          <p:cNvSpPr/>
          <p:nvPr/>
        </p:nvSpPr>
        <p:spPr>
          <a:xfrm>
            <a:off x="640080" y="5020056"/>
            <a:ext cx="7863840" cy="18288"/>
          </a:xfrm>
          <a:prstGeom prst="rect">
            <a:avLst/>
          </a:prstGeom>
          <a:solidFill>
            <a:schemeClr val="bg2"/>
          </a:solidFill>
          <a:ln w="12700">
            <a:solidFill>
              <a:schemeClr val="bg2"/>
            </a:solidFill>
            <a:prstDash val="solid"/>
          </a:ln>
        </p:spPr>
      </p:sp>
      <p:sp>
        <p:nvSpPr>
          <p:cNvPr id="16" name="Text 14"/>
          <p:cNvSpPr txBox="1"/>
          <p:nvPr/>
        </p:nvSpPr>
        <p:spPr>
          <a:xfrm>
            <a:off x="640080" y="5239512"/>
            <a:ext cx="822960" cy="457200"/>
          </a:xfrm>
          <a:prstGeom prst="rect">
            <a:avLst/>
          </a:prstGeom>
          <a:noFill/>
          <a:ln/>
        </p:spPr>
        <p:txBody>
          <a:bodyPr wrap="square" lIns="0" tIns="0" rIns="0" bIns="0" rtlCol="0" anchor="t"/>
          <a:lstStyle/>
          <a:p>
            <a:pPr algn="l" indent="0" marL="0">
              <a:buNone/>
            </a:pPr>
            <a:r>
              <a:rPr lang="en-US" sz="3000" b="1" dirty="0">
                <a:solidFill>
                  <a:srgbClr val="CB139D"/>
                </a:solidFill>
                <a:latin typeface="Aptos Narrow" pitchFamily="34" charset="0"/>
                <a:ea typeface="Aptos Narrow" pitchFamily="34" charset="-122"/>
                <a:cs typeface="Aptos Narrow" pitchFamily="34" charset="-120"/>
              </a:rPr>
              <a:t>04</a:t>
            </a:r>
            <a:endParaRPr lang="en-US" sz="3000" dirty="0"/>
          </a:p>
        </p:txBody>
      </p:sp>
      <p:sp>
        <p:nvSpPr>
          <p:cNvPr id="17" name="Text 15"/>
          <p:cNvSpPr txBox="1"/>
          <p:nvPr/>
        </p:nvSpPr>
        <p:spPr>
          <a:xfrm>
            <a:off x="1600200" y="5221224"/>
            <a:ext cx="3840480" cy="457200"/>
          </a:xfrm>
          <a:prstGeom prst="rect">
            <a:avLst/>
          </a:prstGeom>
          <a:noFill/>
          <a:ln/>
        </p:spPr>
        <p:txBody>
          <a:bodyPr wrap="square" lIns="0" tIns="0" rIns="0" bIns="0" rtlCol="0" anchor="t"/>
          <a:lstStyle/>
          <a:p>
            <a:pPr algn="l" indent="0" marL="0">
              <a:buNone/>
            </a:pPr>
            <a:r>
              <a:rPr lang="en-US" sz="2700" b="1" dirty="0">
                <a:solidFill>
                  <a:schemeClr val="tx1"/>
                </a:solidFill>
                <a:latin typeface="Aptos Narrow" pitchFamily="34" charset="0"/>
                <a:ea typeface="Aptos Narrow" pitchFamily="34" charset="-122"/>
                <a:cs typeface="Aptos Narrow" pitchFamily="34" charset="-120"/>
              </a:rPr>
              <a:t>The plan at a glance</a:t>
            </a:r>
            <a:endParaRPr lang="en-US" sz="2700" dirty="0"/>
          </a:p>
        </p:txBody>
      </p:sp>
      <p:sp>
        <p:nvSpPr>
          <p:cNvPr id="18" name="Text 16"/>
          <p:cNvSpPr txBox="1"/>
          <p:nvPr/>
        </p:nvSpPr>
        <p:spPr>
          <a:xfrm>
            <a:off x="5440680" y="5303520"/>
            <a:ext cx="3108960" cy="548640"/>
          </a:xfrm>
          <a:prstGeom prst="rect">
            <a:avLst/>
          </a:prstGeom>
          <a:noFill/>
          <a:ln/>
        </p:spPr>
        <p:txBody>
          <a:bodyPr wrap="square" lIns="0" tIns="0" rIns="0" bIns="0" rtlCol="0" anchor="t"/>
          <a:lstStyle/>
          <a:p>
            <a:pPr algn="l" indent="0" marL="0">
              <a:buNone/>
            </a:pPr>
            <a:r>
              <a:rPr lang="en-US" sz="1300" dirty="0">
                <a:solidFill>
                  <a:schemeClr val="tx1"/>
                </a:solidFill>
                <a:latin typeface="Aptos" pitchFamily="34" charset="0"/>
                <a:ea typeface="Aptos" pitchFamily="34" charset="-122"/>
                <a:cs typeface="Aptos" pitchFamily="34" charset="-120"/>
              </a:rPr>
              <a:t>All nine strategies on a single page.</a:t>
            </a:r>
            <a:endParaRPr lang="en-US" sz="130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Users/deroyperaza/Projects/saaf-templates/source/assets/photos/crops/mission-tall.jpg">    </p:cNvPr>
          <p:cNvPicPr>
            <a:picLocks noChangeAspect="1"/>
          </p:cNvPicPr>
          <p:nvPr>
            <p:ph idx="102" hasCustomPrompt="1"/>
          </p:nvPr>
        </p:nvPicPr>
        <p:blipFill>
          <a:blip r:embed="rId1"/>
          <a:stretch>
            <a:fillRect/>
          </a:stretch>
        </p:blipFill>
        <p:spPr>
          <a:xfrm>
            <a:off x="0" y="0"/>
            <a:ext cx="5669280" cy="6858000"/>
          </a:xfrm>
          <a:prstGeom prst="rect">
            <a:avLst/>
          </a:prstGeom>
        </p:spPr>
      </p:pic>
      <p:sp>
        <p:nvSpPr>
          <p:cNvPr id="3" name="Text 0"/>
          <p:cNvSpPr/>
          <p:nvPr>
            <p:ph idx="100" type="title" hasCustomPrompt="1"/>
          </p:nvPr>
        </p:nvSpPr>
        <p:spPr>
          <a:xfrm>
            <a:off x="6309360" y="1005840"/>
            <a:ext cx="5212080" cy="640080"/>
          </a:xfrm>
          <a:prstGeom prst="rect">
            <a:avLst/>
          </a:prstGeom>
          <a:noFill/>
          <a:ln/>
        </p:spPr>
        <p:txBody>
          <a:bodyPr wrap="square" lIns="0" tIns="0" rIns="0" bIns="0" rtlCol="0" anchor="t"/>
          <a:lstStyle/>
          <a:p>
            <a:pPr algn="l" marL="0" indent="0">
              <a:lnSpc>
                <a:spcPct val="100000"/>
              </a:lnSpc>
              <a:spcBef>
                <a:spcPts val="0"/>
              </a:spcBef>
              <a:buNone/>
            </a:pPr>
            <a:r>
              <a:rPr lang="en-US" sz="3600" b="1" dirty="0">
                <a:solidFill>
                  <a:schemeClr val="accent1"/>
                </a:solidFill>
                <a:latin typeface="Aptos Narrow" pitchFamily="34" charset="0"/>
                <a:ea typeface="Aptos Narrow" pitchFamily="34" charset="-122"/>
                <a:cs typeface="Aptos Narrow" pitchFamily="34" charset="-120"/>
              </a:rPr>
              <a:t>Our Mission</a:t>
            </a:r>
            <a:endParaRPr lang="en-US" sz="3600" dirty="0"/>
          </a:p>
        </p:txBody>
      </p:sp>
      <p:sp>
        <p:nvSpPr>
          <p:cNvPr id="4" name="Text 0"/>
          <p:cNvSpPr/>
          <p:nvPr>
            <p:ph idx="101" type="body" hasCustomPrompt="1"/>
          </p:nvPr>
        </p:nvSpPr>
        <p:spPr>
          <a:xfrm>
            <a:off x="6309360" y="1719072"/>
            <a:ext cx="5029200" cy="1371600"/>
          </a:xfrm>
          <a:prstGeom prst="rect">
            <a:avLst/>
          </a:prstGeom>
          <a:noFill/>
          <a:ln/>
        </p:spPr>
        <p:txBody>
          <a:bodyPr wrap="square" lIns="0" tIns="0" rIns="0" bIns="0" rtlCol="0" anchor="t"/>
          <a:lstStyle/>
          <a:p>
            <a:pPr algn="l" marL="0" indent="0">
              <a:lnSpc>
                <a:spcPct val="125000"/>
              </a:lnSpc>
              <a:spcBef>
                <a:spcPts val="0"/>
              </a:spcBef>
              <a:buNone/>
            </a:pPr>
            <a:r>
              <a:rPr lang="en-US" sz="1980" dirty="0">
                <a:solidFill>
                  <a:schemeClr val="bg1"/>
                </a:solidFill>
                <a:latin typeface="Georgia" pitchFamily="34" charset="0"/>
                <a:ea typeface="Georgia" pitchFamily="34" charset="-122"/>
                <a:cs typeface="Georgia" pitchFamily="34" charset="-120"/>
              </a:rPr>
              <a:t>The San Antonio Area Foundation serves as your most trusted and impactful philanthropic partner.</a:t>
            </a:r>
            <a:endParaRPr lang="en-US" sz="1980" dirty="0"/>
          </a:p>
        </p:txBody>
      </p:sp>
      <p:sp>
        <p:nvSpPr>
          <p:cNvPr id="5" name="Text 2"/>
          <p:cNvSpPr txBox="1"/>
          <p:nvPr/>
        </p:nvSpPr>
        <p:spPr>
          <a:xfrm>
            <a:off x="6309360" y="3520440"/>
            <a:ext cx="5212080" cy="640080"/>
          </a:xfrm>
          <a:prstGeom prst="rect">
            <a:avLst/>
          </a:prstGeom>
          <a:noFill/>
          <a:ln/>
        </p:spPr>
        <p:txBody>
          <a:bodyPr wrap="square" lIns="0" tIns="0" rIns="0" bIns="0" rtlCol="0" anchor="t"/>
          <a:lstStyle/>
          <a:p>
            <a:pPr algn="l" indent="0" marL="0">
              <a:buNone/>
            </a:pPr>
            <a:r>
              <a:rPr lang="en-US" sz="3600" b="1" dirty="0">
                <a:solidFill>
                  <a:schemeClr val="accent1"/>
                </a:solidFill>
                <a:latin typeface="Aptos Narrow" pitchFamily="34" charset="0"/>
                <a:ea typeface="Aptos Narrow" pitchFamily="34" charset="-122"/>
                <a:cs typeface="Aptos Narrow" pitchFamily="34" charset="-120"/>
              </a:rPr>
              <a:t>Our Vision</a:t>
            </a:r>
            <a:endParaRPr lang="en-US" sz="3600" dirty="0"/>
          </a:p>
        </p:txBody>
      </p:sp>
      <p:sp>
        <p:nvSpPr>
          <p:cNvPr id="6" name="Text 3"/>
          <p:cNvSpPr txBox="1"/>
          <p:nvPr/>
        </p:nvSpPr>
        <p:spPr>
          <a:xfrm>
            <a:off x="6309360" y="4233672"/>
            <a:ext cx="5029200" cy="1188720"/>
          </a:xfrm>
          <a:prstGeom prst="rect">
            <a:avLst/>
          </a:prstGeom>
          <a:noFill/>
          <a:ln/>
        </p:spPr>
        <p:txBody>
          <a:bodyPr wrap="square" lIns="0" tIns="0" rIns="0" bIns="0" rtlCol="0" anchor="t"/>
          <a:lstStyle/>
          <a:p>
            <a:pPr algn="l" indent="0" marL="0">
              <a:lnSpc>
                <a:spcPct val="125000"/>
              </a:lnSpc>
              <a:buNone/>
            </a:pPr>
            <a:r>
              <a:rPr lang="en-US" sz="1980" dirty="0">
                <a:solidFill>
                  <a:schemeClr val="bg1"/>
                </a:solidFill>
                <a:latin typeface="Georgia" pitchFamily="34" charset="0"/>
                <a:ea typeface="Georgia" pitchFamily="34" charset="-122"/>
                <a:cs typeface="Georgia" pitchFamily="34" charset="-120"/>
              </a:rPr>
              <a:t>To close opportunity gaps for the people who need it most.</a:t>
            </a:r>
            <a:endParaRPr lang="en-US" sz="198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7</a:t>
            </a:fld>
            <a:endParaRPr lang="en-US"/>
          </a:p>
        </p:txBody>
      </p:sp>
    </p:spTree>
  </p:cSld>
  <p:clrMapOvr>
    <a:overrideClrMapping bg1="lt1" tx1="dk1" bg2="lt2" tx2="dk2" accent1="accent1" accent2="accent2" accent3="accent3" accent4="accent4" accent5="accent5" accent6="accent6" hlink="accent6" folHlink="lt2"/>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Users/deroyperaza/Projects/saaf-templates/source/assets/deck-pattern-2-panel.png">    </p:cNvPr>
          <p:cNvPicPr>
            <a:picLocks noChangeAspect="1"/>
          </p:cNvPicPr>
          <p:nvPr/>
        </p:nvPicPr>
        <p:blipFill>
          <a:blip r:embed="rId1"/>
          <a:stretch>
            <a:fillRect/>
          </a:stretch>
        </p:blipFill>
        <p:spPr>
          <a:xfrm>
            <a:off x="5120640" y="0"/>
            <a:ext cx="7071055" cy="6858000"/>
          </a:xfrm>
          <a:prstGeom prst="rect">
            <a:avLst/>
          </a:prstGeom>
        </p:spPr>
      </p:pic>
      <p:pic>
        <p:nvPicPr>
          <p:cNvPr id="3" name="Image 1" descr="/Users/deroyperaza/Projects/saaf-templates/source/assets/mom-baby-masked.png">    </p:cNvPr>
          <p:cNvPicPr>
            <a:picLocks noChangeAspect="1"/>
          </p:cNvPicPr>
          <p:nvPr/>
        </p:nvPicPr>
        <p:blipFill>
          <a:blip r:embed="rId2"/>
          <a:stretch>
            <a:fillRect/>
          </a:stretch>
        </p:blipFill>
        <p:spPr>
          <a:xfrm>
            <a:off x="5440680" y="828618"/>
            <a:ext cx="6309360" cy="6029382"/>
          </a:xfrm>
          <a:prstGeom prst="rect">
            <a:avLst/>
          </a:prstGeom>
        </p:spPr>
      </p:pic>
      <p:sp>
        <p:nvSpPr>
          <p:cNvPr id="4" name="Text 0"/>
          <p:cNvSpPr/>
          <p:nvPr>
            <p:ph idx="100" type="title" hasCustomPrompt="1"/>
          </p:nvPr>
        </p:nvSpPr>
        <p:spPr>
          <a:xfrm>
            <a:off x="640080" y="1234440"/>
            <a:ext cx="4023360" cy="640080"/>
          </a:xfrm>
          <a:prstGeom prst="rect">
            <a:avLst/>
          </a:prstGeom>
          <a:noFill/>
          <a:ln/>
        </p:spPr>
        <p:txBody>
          <a:bodyPr wrap="square" lIns="0" tIns="0" rIns="0" bIns="0" rtlCol="0" anchor="t"/>
          <a:lstStyle/>
          <a:p>
            <a:pPr algn="l" marL="0" indent="0">
              <a:lnSpc>
                <a:spcPct val="100000"/>
              </a:lnSpc>
              <a:spcBef>
                <a:spcPts val="0"/>
              </a:spcBef>
              <a:buNone/>
            </a:pPr>
            <a:r>
              <a:rPr lang="en-US" sz="3400" b="1" dirty="0">
                <a:solidFill>
                  <a:schemeClr val="accent1"/>
                </a:solidFill>
                <a:latin typeface="Aptos Narrow" pitchFamily="34" charset="0"/>
                <a:ea typeface="Aptos Narrow" pitchFamily="34" charset="-122"/>
                <a:cs typeface="Aptos Narrow" pitchFamily="34" charset="-120"/>
              </a:rPr>
              <a:t>Our Mission</a:t>
            </a:r>
            <a:endParaRPr lang="en-US" sz="3400" dirty="0"/>
          </a:p>
        </p:txBody>
      </p:sp>
      <p:sp>
        <p:nvSpPr>
          <p:cNvPr id="5" name="Text 0"/>
          <p:cNvSpPr/>
          <p:nvPr>
            <p:ph idx="101" type="body" hasCustomPrompt="1"/>
          </p:nvPr>
        </p:nvSpPr>
        <p:spPr>
          <a:xfrm>
            <a:off x="640080" y="1920240"/>
            <a:ext cx="3931920" cy="1554480"/>
          </a:xfrm>
          <a:prstGeom prst="rect">
            <a:avLst/>
          </a:prstGeom>
          <a:noFill/>
          <a:ln/>
        </p:spPr>
        <p:txBody>
          <a:bodyPr wrap="square" lIns="0" tIns="0" rIns="0" bIns="0" rtlCol="0" anchor="t"/>
          <a:lstStyle/>
          <a:p>
            <a:pPr algn="l" marL="0" indent="0">
              <a:lnSpc>
                <a:spcPct val="130000"/>
              </a:lnSpc>
              <a:spcBef>
                <a:spcPts val="0"/>
              </a:spcBef>
              <a:buNone/>
            </a:pPr>
            <a:r>
              <a:rPr lang="en-US" sz="1620" dirty="0">
                <a:solidFill>
                  <a:schemeClr val="bg1"/>
                </a:solidFill>
                <a:latin typeface="Georgia" pitchFamily="34" charset="0"/>
                <a:ea typeface="Georgia" pitchFamily="34" charset="-122"/>
                <a:cs typeface="Georgia" pitchFamily="34" charset="-120"/>
              </a:rPr>
              <a:t>The San Antonio Area Foundation serves as your most trusted and impactful philanthropic partner.</a:t>
            </a:r>
            <a:endParaRPr lang="en-US" sz="1620" dirty="0"/>
          </a:p>
        </p:txBody>
      </p:sp>
      <p:sp>
        <p:nvSpPr>
          <p:cNvPr id="6" name="Text 2"/>
          <p:cNvSpPr txBox="1"/>
          <p:nvPr/>
        </p:nvSpPr>
        <p:spPr>
          <a:xfrm>
            <a:off x="640080" y="3703320"/>
            <a:ext cx="4023360" cy="640080"/>
          </a:xfrm>
          <a:prstGeom prst="rect">
            <a:avLst/>
          </a:prstGeom>
          <a:noFill/>
          <a:ln/>
        </p:spPr>
        <p:txBody>
          <a:bodyPr wrap="square" lIns="0" tIns="0" rIns="0" bIns="0" rtlCol="0" anchor="t"/>
          <a:lstStyle/>
          <a:p>
            <a:pPr algn="l" indent="0" marL="0">
              <a:buNone/>
            </a:pPr>
            <a:r>
              <a:rPr lang="en-US" sz="3400" b="1" dirty="0">
                <a:solidFill>
                  <a:schemeClr val="accent1"/>
                </a:solidFill>
                <a:latin typeface="Aptos Narrow" pitchFamily="34" charset="0"/>
                <a:ea typeface="Aptos Narrow" pitchFamily="34" charset="-122"/>
                <a:cs typeface="Aptos Narrow" pitchFamily="34" charset="-120"/>
              </a:rPr>
              <a:t>Our Vision</a:t>
            </a:r>
            <a:endParaRPr lang="en-US" sz="3400" dirty="0"/>
          </a:p>
        </p:txBody>
      </p:sp>
      <p:sp>
        <p:nvSpPr>
          <p:cNvPr id="7" name="Text 3"/>
          <p:cNvSpPr txBox="1"/>
          <p:nvPr/>
        </p:nvSpPr>
        <p:spPr>
          <a:xfrm>
            <a:off x="640080" y="4389120"/>
            <a:ext cx="3931920" cy="1280160"/>
          </a:xfrm>
          <a:prstGeom prst="rect">
            <a:avLst/>
          </a:prstGeom>
          <a:noFill/>
          <a:ln/>
        </p:spPr>
        <p:txBody>
          <a:bodyPr wrap="square" lIns="0" tIns="0" rIns="0" bIns="0" rtlCol="0" anchor="t"/>
          <a:lstStyle/>
          <a:p>
            <a:pPr algn="l" indent="0" marL="0">
              <a:lnSpc>
                <a:spcPct val="130000"/>
              </a:lnSpc>
              <a:buNone/>
            </a:pPr>
            <a:r>
              <a:rPr lang="en-US" sz="1620" dirty="0">
                <a:solidFill>
                  <a:schemeClr val="bg1"/>
                </a:solidFill>
                <a:latin typeface="Georgia" pitchFamily="34" charset="0"/>
                <a:ea typeface="Georgia" pitchFamily="34" charset="-122"/>
                <a:cs typeface="Georgia" pitchFamily="34" charset="-120"/>
              </a:rPr>
              <a:t>To close opportunity gaps for the people who need it most.</a:t>
            </a:r>
            <a:endParaRPr lang="en-US" sz="1620" dirty="0"/>
          </a:p>
        </p:txBody>
      </p:sp>
      <p:pic>
        <p:nvPicPr>
          <p:cNvPr id="8" name="Image 2" descr="/Users/deroyperaza/Projects/saaf-templates/source/assets/logo-wordmark-cream-magenta.png">    </p:cNvPr>
          <p:cNvPicPr>
            <a:picLocks noChangeAspect="1"/>
          </p:cNvPicPr>
          <p:nvPr/>
        </p:nvPicPr>
        <p:blipFill>
          <a:blip r:embed="rId3"/>
          <a:stretch>
            <a:fillRect/>
          </a:stretch>
        </p:blipFill>
        <p:spPr>
          <a:xfrm>
            <a:off x="640080" y="6035040"/>
            <a:ext cx="1645920" cy="310415"/>
          </a:xfrm>
          <a:prstGeom prst="rect">
            <a:avLst/>
          </a:prstGeom>
        </p:spPr>
      </p:pic>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8</a:t>
            </a:fld>
            <a:endParaRPr lang="en-US"/>
          </a:p>
        </p:txBody>
      </p:sp>
    </p:spTree>
  </p:cSld>
  <p:clrMapOvr>
    <a:overrideClrMapping bg1="lt1" tx1="dk1" bg2="lt2" tx2="dk2" accent1="accent1" accent2="accent2" accent3="accent3" accent4="accent4" accent5="accent5" accent6="accent6" hlink="accent6" folHlink="lt2"/>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Users/deroyperaza/Projects/saaf-templates/source/assets/grandma.png">    </p:cNvPr>
          <p:cNvPicPr>
            <a:picLocks noChangeAspect="1"/>
          </p:cNvPicPr>
          <p:nvPr/>
        </p:nvPicPr>
        <p:blipFill>
          <a:blip r:embed="rId1"/>
          <a:stretch>
            <a:fillRect/>
          </a:stretch>
        </p:blipFill>
        <p:spPr>
          <a:xfrm>
            <a:off x="45720" y="320040"/>
            <a:ext cx="6821033" cy="6537960"/>
          </a:xfrm>
          <a:prstGeom prst="rect">
            <a:avLst/>
          </a:prstGeom>
        </p:spPr>
      </p:pic>
      <p:sp>
        <p:nvSpPr>
          <p:cNvPr id="3" name="Text 0"/>
          <p:cNvSpPr/>
          <p:nvPr>
            <p:ph idx="101" type="title" hasCustomPrompt="1"/>
          </p:nvPr>
        </p:nvSpPr>
        <p:spPr>
          <a:xfrm>
            <a:off x="6309360" y="1005840"/>
            <a:ext cx="5029200" cy="640080"/>
          </a:xfrm>
          <a:prstGeom prst="rect">
            <a:avLst/>
          </a:prstGeom>
          <a:noFill/>
          <a:ln/>
        </p:spPr>
        <p:txBody>
          <a:bodyPr wrap="square" lIns="0" tIns="0" rIns="0" bIns="0" rtlCol="0" anchor="t"/>
          <a:lstStyle/>
          <a:p>
            <a:pPr algn="l" marL="0" indent="0">
              <a:lnSpc>
                <a:spcPct val="100000"/>
              </a:lnSpc>
              <a:spcBef>
                <a:spcPts val="0"/>
              </a:spcBef>
              <a:buNone/>
            </a:pPr>
            <a:r>
              <a:rPr lang="en-US" sz="3600" b="1" dirty="0">
                <a:solidFill>
                  <a:schemeClr val="accent1"/>
                </a:solidFill>
                <a:latin typeface="Aptos Narrow" pitchFamily="34" charset="0"/>
                <a:ea typeface="Aptos Narrow" pitchFamily="34" charset="-122"/>
                <a:cs typeface="Aptos Narrow" pitchFamily="34" charset="-120"/>
              </a:rPr>
              <a:t>Our Mission</a:t>
            </a:r>
            <a:endParaRPr lang="en-US" sz="3600" dirty="0"/>
          </a:p>
        </p:txBody>
      </p:sp>
      <p:sp>
        <p:nvSpPr>
          <p:cNvPr id="4" name="Text 0"/>
          <p:cNvSpPr/>
          <p:nvPr>
            <p:ph idx="102" type="body" hasCustomPrompt="1"/>
          </p:nvPr>
        </p:nvSpPr>
        <p:spPr>
          <a:xfrm>
            <a:off x="6309360" y="1719072"/>
            <a:ext cx="5029200" cy="1371600"/>
          </a:xfrm>
          <a:prstGeom prst="rect">
            <a:avLst/>
          </a:prstGeom>
          <a:noFill/>
          <a:ln/>
        </p:spPr>
        <p:txBody>
          <a:bodyPr wrap="square" lIns="0" tIns="0" rIns="0" bIns="0" rtlCol="0" anchor="t"/>
          <a:lstStyle/>
          <a:p>
            <a:pPr algn="l" marL="0" indent="0">
              <a:lnSpc>
                <a:spcPct val="125000"/>
              </a:lnSpc>
              <a:spcBef>
                <a:spcPts val="0"/>
              </a:spcBef>
              <a:buNone/>
            </a:pPr>
            <a:r>
              <a:rPr lang="en-US" sz="1980" dirty="0">
                <a:solidFill>
                  <a:schemeClr val="tx1"/>
                </a:solidFill>
                <a:latin typeface="Georgia" pitchFamily="34" charset="0"/>
                <a:ea typeface="Georgia" pitchFamily="34" charset="-122"/>
                <a:cs typeface="Georgia" pitchFamily="34" charset="-120"/>
              </a:rPr>
              <a:t>The San Antonio Area Foundation serves as your most trusted and impactful philanthropic partner.</a:t>
            </a:r>
            <a:endParaRPr lang="en-US" sz="1980" dirty="0"/>
          </a:p>
        </p:txBody>
      </p:sp>
      <p:sp>
        <p:nvSpPr>
          <p:cNvPr id="5" name="Text 2"/>
          <p:cNvSpPr txBox="1"/>
          <p:nvPr/>
        </p:nvSpPr>
        <p:spPr>
          <a:xfrm>
            <a:off x="6309360" y="3520440"/>
            <a:ext cx="5029200" cy="640080"/>
          </a:xfrm>
          <a:prstGeom prst="rect">
            <a:avLst/>
          </a:prstGeom>
          <a:noFill/>
          <a:ln/>
        </p:spPr>
        <p:txBody>
          <a:bodyPr wrap="square" lIns="0" tIns="0" rIns="0" bIns="0" rtlCol="0" anchor="t"/>
          <a:lstStyle/>
          <a:p>
            <a:pPr algn="l" indent="0" marL="0">
              <a:buNone/>
            </a:pPr>
            <a:r>
              <a:rPr lang="en-US" sz="3600" b="1" dirty="0">
                <a:solidFill>
                  <a:schemeClr val="accent1"/>
                </a:solidFill>
                <a:latin typeface="Aptos Narrow" pitchFamily="34" charset="0"/>
                <a:ea typeface="Aptos Narrow" pitchFamily="34" charset="-122"/>
                <a:cs typeface="Aptos Narrow" pitchFamily="34" charset="-120"/>
              </a:rPr>
              <a:t>Our Vision</a:t>
            </a:r>
            <a:endParaRPr lang="en-US" sz="3600" dirty="0"/>
          </a:p>
        </p:txBody>
      </p:sp>
      <p:sp>
        <p:nvSpPr>
          <p:cNvPr id="6" name="Text 3"/>
          <p:cNvSpPr txBox="1"/>
          <p:nvPr/>
        </p:nvSpPr>
        <p:spPr>
          <a:xfrm>
            <a:off x="6309360" y="4233672"/>
            <a:ext cx="5029200" cy="1188720"/>
          </a:xfrm>
          <a:prstGeom prst="rect">
            <a:avLst/>
          </a:prstGeom>
          <a:noFill/>
          <a:ln/>
        </p:spPr>
        <p:txBody>
          <a:bodyPr wrap="square" lIns="0" tIns="0" rIns="0" bIns="0" rtlCol="0" anchor="t"/>
          <a:lstStyle/>
          <a:p>
            <a:pPr algn="l" indent="0" marL="0">
              <a:lnSpc>
                <a:spcPct val="125000"/>
              </a:lnSpc>
              <a:buNone/>
            </a:pPr>
            <a:r>
              <a:rPr lang="en-US" sz="1980" dirty="0">
                <a:solidFill>
                  <a:schemeClr val="tx1"/>
                </a:solidFill>
                <a:latin typeface="Georgia" pitchFamily="34" charset="0"/>
                <a:ea typeface="Georgia" pitchFamily="34" charset="-122"/>
                <a:cs typeface="Georgia" pitchFamily="34" charset="-120"/>
              </a:rPr>
              <a:t>To close opportunity gaps for the people who need it most.</a:t>
            </a:r>
            <a:endParaRPr lang="en-US" sz="1980" dirty="0"/>
          </a:p>
        </p:txBody>
      </p:sp>
      <p:pic>
        <p:nvPicPr>
          <p:cNvPr id="7" name="Image 1" descr="/Users/deroyperaza/Projects/saaf-templates/source/assets/logo-wordmark-navy-magenta.png">    </p:cNvPr>
          <p:cNvPicPr>
            <a:picLocks noChangeAspect="1"/>
          </p:cNvPicPr>
          <p:nvPr/>
        </p:nvPicPr>
        <p:blipFill>
          <a:blip r:embed="rId2"/>
          <a:stretch>
            <a:fillRect/>
          </a:stretch>
        </p:blipFill>
        <p:spPr>
          <a:xfrm>
            <a:off x="6309360" y="6035040"/>
            <a:ext cx="1645920" cy="310415"/>
          </a:xfrm>
          <a:prstGeom prst="rect">
            <a:avLst/>
          </a:prstGeom>
        </p:spPr>
      </p:pic>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2" type="title" hasCustomPrompt="1"/>
          </p:nvPr>
        </p:nvSpPr>
        <p:spPr>
          <a:xfrm>
            <a:off x="640080" y="502920"/>
            <a:ext cx="7315200" cy="822960"/>
          </a:xfrm>
          <a:prstGeom prst="rect">
            <a:avLst/>
          </a:prstGeom>
          <a:noFill/>
          <a:ln/>
        </p:spPr>
        <p:txBody>
          <a:bodyPr wrap="square" lIns="0" tIns="0" rIns="0" bIns="0" rtlCol="0" anchor="t"/>
          <a:lstStyle/>
          <a:p>
            <a:pPr algn="l" marL="0" indent="0">
              <a:lnSpc>
                <a:spcPct val="100000"/>
              </a:lnSpc>
              <a:spcBef>
                <a:spcPts val="0"/>
              </a:spcBef>
              <a:buNone/>
            </a:pPr>
            <a:r>
              <a:rPr lang="en-US" sz="4400" b="1" dirty="0">
                <a:solidFill>
                  <a:schemeClr val="tx1"/>
                </a:solidFill>
                <a:latin typeface="Aptos Narrow" pitchFamily="34" charset="0"/>
                <a:ea typeface="Aptos Narrow" pitchFamily="34" charset="-122"/>
                <a:cs typeface="Aptos Narrow" pitchFamily="34" charset="-120"/>
              </a:rPr>
              <a:t>Our Values</a:t>
            </a:r>
            <a:endParaRPr lang="en-US" sz="4400" dirty="0"/>
          </a:p>
        </p:txBody>
      </p:sp>
      <p:sp>
        <p:nvSpPr>
          <p:cNvPr id="3" name="Text 0"/>
          <p:cNvSpPr/>
          <p:nvPr>
            <p:ph idx="103" type="body" hasCustomPrompt="1"/>
          </p:nvPr>
        </p:nvSpPr>
        <p:spPr>
          <a:xfrm>
            <a:off x="640080" y="1417320"/>
            <a:ext cx="5486400" cy="256032"/>
          </a:xfrm>
          <a:prstGeom prst="rect">
            <a:avLst/>
          </a:prstGeom>
          <a:noFill/>
          <a:ln/>
        </p:spPr>
        <p:txBody>
          <a:bodyPr wrap="square" lIns="0" tIns="0" rIns="0" bIns="0" rtlCol="0" anchor="t"/>
          <a:lstStyle/>
          <a:p>
            <a:pPr algn="l" marL="0" indent="0">
              <a:lnSpc>
                <a:spcPct val="100000"/>
              </a:lnSpc>
              <a:spcBef>
                <a:spcPts val="0"/>
              </a:spcBef>
              <a:buNone/>
            </a:pPr>
            <a:r>
              <a:rPr lang="en-US" sz="1100" b="1" spc="200" kern="0" dirty="0">
                <a:solidFill>
                  <a:srgbClr val="CB139D"/>
                </a:solidFill>
                <a:latin typeface="Aptos" pitchFamily="34" charset="0"/>
                <a:ea typeface="Aptos" pitchFamily="34" charset="-122"/>
                <a:cs typeface="Aptos" pitchFamily="34" charset="-120"/>
              </a:rPr>
              <a:t>E P I C</a:t>
            </a:r>
            <a:endParaRPr lang="en-US" sz="1100" dirty="0"/>
          </a:p>
        </p:txBody>
      </p:sp>
      <p:sp>
        <p:nvSpPr>
          <p:cNvPr id="4" name="Shape 2"/>
          <p:cNvSpPr/>
          <p:nvPr/>
        </p:nvSpPr>
        <p:spPr>
          <a:xfrm>
            <a:off x="640080" y="1828800"/>
            <a:ext cx="2560320" cy="3794760"/>
          </a:xfrm>
          <a:prstGeom prst="rect">
            <a:avLst/>
          </a:prstGeom>
          <a:solidFill>
            <a:schemeClr val="accent1"/>
          </a:solidFill>
          <a:ln w="12700">
            <a:solidFill>
              <a:schemeClr val="accent1"/>
            </a:solidFill>
            <a:prstDash val="solid"/>
          </a:ln>
        </p:spPr>
      </p:sp>
      <p:sp>
        <p:nvSpPr>
          <p:cNvPr id="5" name="Text 3"/>
          <p:cNvSpPr txBox="1"/>
          <p:nvPr/>
        </p:nvSpPr>
        <p:spPr>
          <a:xfrm>
            <a:off x="896112" y="1938528"/>
            <a:ext cx="2011680" cy="1005840"/>
          </a:xfrm>
          <a:prstGeom prst="rect">
            <a:avLst/>
          </a:prstGeom>
          <a:noFill/>
          <a:ln/>
        </p:spPr>
        <p:txBody>
          <a:bodyPr wrap="square" lIns="0" tIns="0" rIns="0" bIns="0" rtlCol="0" anchor="t"/>
          <a:lstStyle/>
          <a:p>
            <a:pPr algn="l" indent="0" marL="0">
              <a:buNone/>
            </a:pPr>
            <a:r>
              <a:rPr lang="en-US" sz="5600" b="1" dirty="0">
                <a:solidFill>
                  <a:schemeClr val="bg1"/>
                </a:solidFill>
                <a:latin typeface="Aptos Narrow" pitchFamily="34" charset="0"/>
                <a:ea typeface="Aptos Narrow" pitchFamily="34" charset="-122"/>
                <a:cs typeface="Aptos Narrow" pitchFamily="34" charset="-120"/>
              </a:rPr>
              <a:t>E</a:t>
            </a:r>
            <a:endParaRPr lang="en-US" sz="5600" dirty="0"/>
          </a:p>
        </p:txBody>
      </p:sp>
      <p:sp>
        <p:nvSpPr>
          <p:cNvPr id="6" name="Text 4"/>
          <p:cNvSpPr txBox="1"/>
          <p:nvPr/>
        </p:nvSpPr>
        <p:spPr>
          <a:xfrm>
            <a:off x="896112" y="3017520"/>
            <a:ext cx="2103120" cy="457200"/>
          </a:xfrm>
          <a:prstGeom prst="rect">
            <a:avLst/>
          </a:prstGeom>
          <a:noFill/>
          <a:ln/>
        </p:spPr>
        <p:txBody>
          <a:bodyPr wrap="square" lIns="0" tIns="0" rIns="0" bIns="0" rtlCol="0" anchor="t"/>
          <a:lstStyle/>
          <a:p>
            <a:pPr algn="l" indent="0" marL="0">
              <a:buNone/>
            </a:pPr>
            <a:r>
              <a:rPr lang="en-US" sz="2300" b="1" dirty="0">
                <a:solidFill>
                  <a:schemeClr val="bg1"/>
                </a:solidFill>
                <a:latin typeface="Aptos Narrow" pitchFamily="34" charset="0"/>
                <a:ea typeface="Aptos Narrow" pitchFamily="34" charset="-122"/>
                <a:cs typeface="Aptos Narrow" pitchFamily="34" charset="-120"/>
              </a:rPr>
              <a:t>Excellence</a:t>
            </a:r>
            <a:endParaRPr lang="en-US" sz="2300" dirty="0"/>
          </a:p>
        </p:txBody>
      </p:sp>
      <p:sp>
        <p:nvSpPr>
          <p:cNvPr id="7" name="Text 5"/>
          <p:cNvSpPr txBox="1"/>
          <p:nvPr/>
        </p:nvSpPr>
        <p:spPr>
          <a:xfrm>
            <a:off x="896112" y="3529584"/>
            <a:ext cx="2048256" cy="1920240"/>
          </a:xfrm>
          <a:prstGeom prst="rect">
            <a:avLst/>
          </a:prstGeom>
          <a:noFill/>
          <a:ln/>
        </p:spPr>
        <p:txBody>
          <a:bodyPr wrap="square" lIns="0" tIns="0" rIns="0" bIns="0" rtlCol="0" anchor="t"/>
          <a:lstStyle/>
          <a:p>
            <a:pPr algn="l" indent="0" marL="0">
              <a:lnSpc>
                <a:spcPct val="120000"/>
              </a:lnSpc>
              <a:buNone/>
            </a:pPr>
            <a:r>
              <a:rPr lang="en-US" sz="1150" dirty="0">
                <a:solidFill>
                  <a:schemeClr val="bg1"/>
                </a:solidFill>
                <a:latin typeface="Aptos" pitchFamily="34" charset="0"/>
                <a:ea typeface="Aptos" pitchFamily="34" charset="-122"/>
                <a:cs typeface="Aptos" pitchFamily="34" charset="-120"/>
              </a:rPr>
              <a:t>We invest in continuous learning and personal development. We exceed expectations in service to others. We do our best. We do it right. We do it now.</a:t>
            </a:r>
            <a:endParaRPr lang="en-US" sz="1150" dirty="0"/>
          </a:p>
        </p:txBody>
      </p:sp>
      <p:sp>
        <p:nvSpPr>
          <p:cNvPr id="8" name="Shape 6"/>
          <p:cNvSpPr/>
          <p:nvPr/>
        </p:nvSpPr>
        <p:spPr>
          <a:xfrm>
            <a:off x="3401568" y="1828800"/>
            <a:ext cx="2560320" cy="3794760"/>
          </a:xfrm>
          <a:prstGeom prst="rect">
            <a:avLst/>
          </a:prstGeom>
          <a:solidFill>
            <a:schemeClr val="accent3"/>
          </a:solidFill>
          <a:ln w="12700">
            <a:solidFill>
              <a:schemeClr val="accent3"/>
            </a:solidFill>
            <a:prstDash val="solid"/>
          </a:ln>
        </p:spPr>
      </p:sp>
      <p:sp>
        <p:nvSpPr>
          <p:cNvPr id="9" name="Text 7"/>
          <p:cNvSpPr txBox="1"/>
          <p:nvPr/>
        </p:nvSpPr>
        <p:spPr>
          <a:xfrm>
            <a:off x="3657600" y="1938528"/>
            <a:ext cx="2011680" cy="1005840"/>
          </a:xfrm>
          <a:prstGeom prst="rect">
            <a:avLst/>
          </a:prstGeom>
          <a:noFill/>
          <a:ln/>
        </p:spPr>
        <p:txBody>
          <a:bodyPr wrap="square" lIns="0" tIns="0" rIns="0" bIns="0" rtlCol="0" anchor="t"/>
          <a:lstStyle/>
          <a:p>
            <a:pPr algn="l" indent="0" marL="0">
              <a:buNone/>
            </a:pPr>
            <a:r>
              <a:rPr lang="en-US" sz="5600" b="1" dirty="0">
                <a:solidFill>
                  <a:schemeClr val="bg1"/>
                </a:solidFill>
                <a:latin typeface="Aptos Narrow" pitchFamily="34" charset="0"/>
                <a:ea typeface="Aptos Narrow" pitchFamily="34" charset="-122"/>
                <a:cs typeface="Aptos Narrow" pitchFamily="34" charset="-120"/>
              </a:rPr>
              <a:t>P</a:t>
            </a:r>
            <a:endParaRPr lang="en-US" sz="5600" dirty="0"/>
          </a:p>
        </p:txBody>
      </p:sp>
      <p:sp>
        <p:nvSpPr>
          <p:cNvPr id="10" name="Text 8"/>
          <p:cNvSpPr txBox="1"/>
          <p:nvPr/>
        </p:nvSpPr>
        <p:spPr>
          <a:xfrm>
            <a:off x="3657600" y="3017520"/>
            <a:ext cx="2103120" cy="457200"/>
          </a:xfrm>
          <a:prstGeom prst="rect">
            <a:avLst/>
          </a:prstGeom>
          <a:noFill/>
          <a:ln/>
        </p:spPr>
        <p:txBody>
          <a:bodyPr wrap="square" lIns="0" tIns="0" rIns="0" bIns="0" rtlCol="0" anchor="t"/>
          <a:lstStyle/>
          <a:p>
            <a:pPr algn="l" indent="0" marL="0">
              <a:buNone/>
            </a:pPr>
            <a:r>
              <a:rPr lang="en-US" sz="2300" b="1" dirty="0">
                <a:solidFill>
                  <a:schemeClr val="bg1"/>
                </a:solidFill>
                <a:latin typeface="Aptos Narrow" pitchFamily="34" charset="0"/>
                <a:ea typeface="Aptos Narrow" pitchFamily="34" charset="-122"/>
                <a:cs typeface="Aptos Narrow" pitchFamily="34" charset="-120"/>
              </a:rPr>
              <a:t>Passion</a:t>
            </a:r>
            <a:endParaRPr lang="en-US" sz="2300" dirty="0"/>
          </a:p>
        </p:txBody>
      </p:sp>
      <p:sp>
        <p:nvSpPr>
          <p:cNvPr id="11" name="Text 9"/>
          <p:cNvSpPr txBox="1"/>
          <p:nvPr/>
        </p:nvSpPr>
        <p:spPr>
          <a:xfrm>
            <a:off x="3657600" y="3529584"/>
            <a:ext cx="2048256" cy="1920240"/>
          </a:xfrm>
          <a:prstGeom prst="rect">
            <a:avLst/>
          </a:prstGeom>
          <a:noFill/>
          <a:ln/>
        </p:spPr>
        <p:txBody>
          <a:bodyPr wrap="square" lIns="0" tIns="0" rIns="0" bIns="0" rtlCol="0" anchor="t"/>
          <a:lstStyle/>
          <a:p>
            <a:pPr algn="l" indent="0" marL="0">
              <a:lnSpc>
                <a:spcPct val="120000"/>
              </a:lnSpc>
              <a:buNone/>
            </a:pPr>
            <a:r>
              <a:rPr lang="en-US" sz="1150" dirty="0">
                <a:solidFill>
                  <a:schemeClr val="bg1"/>
                </a:solidFill>
                <a:latin typeface="Aptos" pitchFamily="34" charset="0"/>
                <a:ea typeface="Aptos" pitchFamily="34" charset="-122"/>
                <a:cs typeface="Aptos" pitchFamily="34" charset="-120"/>
              </a:rPr>
              <a:t>We work with humility, energy, and joy. We explore and embrace new ideas. We value and celebrate one another.</a:t>
            </a:r>
            <a:endParaRPr lang="en-US" sz="1150" dirty="0"/>
          </a:p>
        </p:txBody>
      </p:sp>
      <p:sp>
        <p:nvSpPr>
          <p:cNvPr id="12" name="Shape 10"/>
          <p:cNvSpPr/>
          <p:nvPr/>
        </p:nvSpPr>
        <p:spPr>
          <a:xfrm>
            <a:off x="6163056" y="1828800"/>
            <a:ext cx="2560320" cy="3794760"/>
          </a:xfrm>
          <a:prstGeom prst="rect">
            <a:avLst/>
          </a:prstGeom>
          <a:solidFill>
            <a:schemeClr val="accent2"/>
          </a:solidFill>
          <a:ln w="12700">
            <a:solidFill>
              <a:schemeClr val="accent2"/>
            </a:solidFill>
            <a:prstDash val="solid"/>
          </a:ln>
        </p:spPr>
      </p:sp>
      <p:sp>
        <p:nvSpPr>
          <p:cNvPr id="13" name="Text 11"/>
          <p:cNvSpPr txBox="1"/>
          <p:nvPr/>
        </p:nvSpPr>
        <p:spPr>
          <a:xfrm>
            <a:off x="6419088" y="1938528"/>
            <a:ext cx="2011680" cy="1005840"/>
          </a:xfrm>
          <a:prstGeom prst="rect">
            <a:avLst/>
          </a:prstGeom>
          <a:noFill/>
          <a:ln/>
        </p:spPr>
        <p:txBody>
          <a:bodyPr wrap="square" lIns="0" tIns="0" rIns="0" bIns="0" rtlCol="0" anchor="t"/>
          <a:lstStyle/>
          <a:p>
            <a:pPr algn="l" indent="0" marL="0">
              <a:buNone/>
            </a:pPr>
            <a:r>
              <a:rPr lang="en-US" sz="5600" b="1" dirty="0">
                <a:solidFill>
                  <a:schemeClr val="bg1"/>
                </a:solidFill>
                <a:latin typeface="Aptos Narrow" pitchFamily="34" charset="0"/>
                <a:ea typeface="Aptos Narrow" pitchFamily="34" charset="-122"/>
                <a:cs typeface="Aptos Narrow" pitchFamily="34" charset="-120"/>
              </a:rPr>
              <a:t>I</a:t>
            </a:r>
            <a:endParaRPr lang="en-US" sz="5600" dirty="0"/>
          </a:p>
        </p:txBody>
      </p:sp>
      <p:sp>
        <p:nvSpPr>
          <p:cNvPr id="14" name="Text 12"/>
          <p:cNvSpPr txBox="1"/>
          <p:nvPr/>
        </p:nvSpPr>
        <p:spPr>
          <a:xfrm>
            <a:off x="6419088" y="3017520"/>
            <a:ext cx="2103120" cy="457200"/>
          </a:xfrm>
          <a:prstGeom prst="rect">
            <a:avLst/>
          </a:prstGeom>
          <a:noFill/>
          <a:ln/>
        </p:spPr>
        <p:txBody>
          <a:bodyPr wrap="square" lIns="0" tIns="0" rIns="0" bIns="0" rtlCol="0" anchor="t"/>
          <a:lstStyle/>
          <a:p>
            <a:pPr algn="l" indent="0" marL="0">
              <a:buNone/>
            </a:pPr>
            <a:r>
              <a:rPr lang="en-US" sz="2300" b="1" dirty="0">
                <a:solidFill>
                  <a:schemeClr val="bg1"/>
                </a:solidFill>
                <a:latin typeface="Aptos Narrow" pitchFamily="34" charset="0"/>
                <a:ea typeface="Aptos Narrow" pitchFamily="34" charset="-122"/>
                <a:cs typeface="Aptos Narrow" pitchFamily="34" charset="-120"/>
              </a:rPr>
              <a:t>Integrity</a:t>
            </a:r>
            <a:endParaRPr lang="en-US" sz="2300" dirty="0"/>
          </a:p>
        </p:txBody>
      </p:sp>
      <p:sp>
        <p:nvSpPr>
          <p:cNvPr id="15" name="Text 13"/>
          <p:cNvSpPr txBox="1"/>
          <p:nvPr/>
        </p:nvSpPr>
        <p:spPr>
          <a:xfrm>
            <a:off x="6419088" y="3529584"/>
            <a:ext cx="2048256" cy="1920240"/>
          </a:xfrm>
          <a:prstGeom prst="rect">
            <a:avLst/>
          </a:prstGeom>
          <a:noFill/>
          <a:ln/>
        </p:spPr>
        <p:txBody>
          <a:bodyPr wrap="square" lIns="0" tIns="0" rIns="0" bIns="0" rtlCol="0" anchor="t"/>
          <a:lstStyle/>
          <a:p>
            <a:pPr algn="l" indent="0" marL="0">
              <a:lnSpc>
                <a:spcPct val="120000"/>
              </a:lnSpc>
              <a:buNone/>
            </a:pPr>
            <a:r>
              <a:rPr lang="en-US" sz="1150" dirty="0">
                <a:solidFill>
                  <a:schemeClr val="bg1"/>
                </a:solidFill>
                <a:latin typeface="Aptos" pitchFamily="34" charset="0"/>
                <a:ea typeface="Aptos" pitchFamily="34" charset="-122"/>
                <a:cs typeface="Aptos" pitchFamily="34" charset="-120"/>
              </a:rPr>
              <a:t>We are honest, trustworthy, and transparent. We honor our donors’ wishes. We are accountable for everything we do.</a:t>
            </a:r>
            <a:endParaRPr lang="en-US" sz="1150" dirty="0"/>
          </a:p>
        </p:txBody>
      </p:sp>
      <p:sp>
        <p:nvSpPr>
          <p:cNvPr id="16" name="Shape 14"/>
          <p:cNvSpPr/>
          <p:nvPr/>
        </p:nvSpPr>
        <p:spPr>
          <a:xfrm>
            <a:off x="8924544" y="1828800"/>
            <a:ext cx="2560320" cy="3794760"/>
          </a:xfrm>
          <a:prstGeom prst="rect">
            <a:avLst/>
          </a:prstGeom>
          <a:solidFill>
            <a:schemeClr val="accent5"/>
          </a:solidFill>
          <a:ln w="12700">
            <a:solidFill>
              <a:schemeClr val="accent5"/>
            </a:solidFill>
            <a:prstDash val="solid"/>
          </a:ln>
        </p:spPr>
      </p:sp>
      <p:sp>
        <p:nvSpPr>
          <p:cNvPr id="17" name="Text 15"/>
          <p:cNvSpPr txBox="1"/>
          <p:nvPr/>
        </p:nvSpPr>
        <p:spPr>
          <a:xfrm>
            <a:off x="9180576" y="1938528"/>
            <a:ext cx="2011680" cy="1005840"/>
          </a:xfrm>
          <a:prstGeom prst="rect">
            <a:avLst/>
          </a:prstGeom>
          <a:noFill/>
          <a:ln/>
        </p:spPr>
        <p:txBody>
          <a:bodyPr wrap="square" lIns="0" tIns="0" rIns="0" bIns="0" rtlCol="0" anchor="t"/>
          <a:lstStyle/>
          <a:p>
            <a:pPr algn="l" indent="0" marL="0">
              <a:buNone/>
            </a:pPr>
            <a:r>
              <a:rPr lang="en-US" sz="5600" b="1" dirty="0">
                <a:solidFill>
                  <a:schemeClr val="bg1"/>
                </a:solidFill>
                <a:latin typeface="Aptos Narrow" pitchFamily="34" charset="0"/>
                <a:ea typeface="Aptos Narrow" pitchFamily="34" charset="-122"/>
                <a:cs typeface="Aptos Narrow" pitchFamily="34" charset="-120"/>
              </a:rPr>
              <a:t>C</a:t>
            </a:r>
            <a:endParaRPr lang="en-US" sz="5600" dirty="0"/>
          </a:p>
        </p:txBody>
      </p:sp>
      <p:sp>
        <p:nvSpPr>
          <p:cNvPr id="18" name="Text 16"/>
          <p:cNvSpPr txBox="1"/>
          <p:nvPr/>
        </p:nvSpPr>
        <p:spPr>
          <a:xfrm>
            <a:off x="9180576" y="3017520"/>
            <a:ext cx="2103120" cy="457200"/>
          </a:xfrm>
          <a:prstGeom prst="rect">
            <a:avLst/>
          </a:prstGeom>
          <a:noFill/>
          <a:ln/>
        </p:spPr>
        <p:txBody>
          <a:bodyPr wrap="square" lIns="0" tIns="0" rIns="0" bIns="0" rtlCol="0" anchor="t"/>
          <a:lstStyle/>
          <a:p>
            <a:pPr algn="l" indent="0" marL="0">
              <a:buNone/>
            </a:pPr>
            <a:r>
              <a:rPr lang="en-US" sz="2300" b="1" dirty="0">
                <a:solidFill>
                  <a:schemeClr val="bg1"/>
                </a:solidFill>
                <a:latin typeface="Aptos Narrow" pitchFamily="34" charset="0"/>
                <a:ea typeface="Aptos Narrow" pitchFamily="34" charset="-122"/>
                <a:cs typeface="Aptos Narrow" pitchFamily="34" charset="-120"/>
              </a:rPr>
              <a:t>Community</a:t>
            </a:r>
            <a:endParaRPr lang="en-US" sz="2300" dirty="0"/>
          </a:p>
        </p:txBody>
      </p:sp>
      <p:sp>
        <p:nvSpPr>
          <p:cNvPr id="19" name="Text 17"/>
          <p:cNvSpPr txBox="1"/>
          <p:nvPr/>
        </p:nvSpPr>
        <p:spPr>
          <a:xfrm>
            <a:off x="9180576" y="3529584"/>
            <a:ext cx="2048256" cy="1920240"/>
          </a:xfrm>
          <a:prstGeom prst="rect">
            <a:avLst/>
          </a:prstGeom>
          <a:noFill/>
          <a:ln/>
        </p:spPr>
        <p:txBody>
          <a:bodyPr wrap="square" lIns="0" tIns="0" rIns="0" bIns="0" rtlCol="0" anchor="t"/>
          <a:lstStyle/>
          <a:p>
            <a:pPr algn="l" indent="0" marL="0">
              <a:lnSpc>
                <a:spcPct val="120000"/>
              </a:lnSpc>
              <a:buNone/>
            </a:pPr>
            <a:r>
              <a:rPr lang="en-US" sz="1150" dirty="0">
                <a:solidFill>
                  <a:schemeClr val="bg1"/>
                </a:solidFill>
                <a:latin typeface="Aptos" pitchFamily="34" charset="0"/>
                <a:ea typeface="Aptos" pitchFamily="34" charset="-122"/>
                <a:cs typeface="Aptos" pitchFamily="34" charset="-120"/>
              </a:rPr>
              <a:t>We collaborate to serve and build community. We invest to create positive change. We practice inclusion and diversity.</a:t>
            </a:r>
            <a:endParaRPr lang="en-US" sz="115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Users/deroyperaza/Projects/saaf-templates/source/assets/photos/crops/pillars-tall.jpg">    </p:cNvPr>
          <p:cNvPicPr>
            <a:picLocks noChangeAspect="1"/>
          </p:cNvPicPr>
          <p:nvPr>
            <p:ph idx="102" hasCustomPrompt="1"/>
          </p:nvPr>
        </p:nvPicPr>
        <p:blipFill>
          <a:blip r:embed="rId1"/>
          <a:stretch>
            <a:fillRect/>
          </a:stretch>
        </p:blipFill>
        <p:spPr>
          <a:xfrm>
            <a:off x="0" y="0"/>
            <a:ext cx="6400800" cy="6858000"/>
          </a:xfrm>
          <a:prstGeom prst="rect">
            <a:avLst/>
          </a:prstGeom>
        </p:spPr>
      </p:pic>
      <p:sp>
        <p:nvSpPr>
          <p:cNvPr id="3" name="Text 0"/>
          <p:cNvSpPr/>
          <p:nvPr>
            <p:ph idx="100" type="title" hasCustomPrompt="1"/>
          </p:nvPr>
        </p:nvSpPr>
        <p:spPr>
          <a:xfrm>
            <a:off x="6766560" y="731520"/>
            <a:ext cx="4937760" cy="1280160"/>
          </a:xfrm>
          <a:prstGeom prst="rect">
            <a:avLst/>
          </a:prstGeom>
          <a:noFill/>
          <a:ln/>
        </p:spPr>
        <p:txBody>
          <a:bodyPr wrap="square" lIns="0" tIns="0" rIns="0" bIns="0" rtlCol="0" anchor="t"/>
          <a:lstStyle/>
          <a:p>
            <a:pPr algn="l" marL="0" indent="0">
              <a:lnSpc>
                <a:spcPct val="95000"/>
              </a:lnSpc>
              <a:spcBef>
                <a:spcPts val="0"/>
              </a:spcBef>
              <a:buNone/>
            </a:pPr>
            <a:r>
              <a:rPr lang="en-US" sz="4000" b="1" dirty="0">
                <a:solidFill>
                  <a:schemeClr val="tx1"/>
                </a:solidFill>
                <a:latin typeface="Aptos Narrow" pitchFamily="34" charset="0"/>
                <a:ea typeface="Aptos Narrow" pitchFamily="34" charset="-122"/>
                <a:cs typeface="Aptos Narrow" pitchFamily="34" charset="-120"/>
              </a:rPr>
              <a:t>Three strategic pillars</a:t>
            </a:r>
            <a:endParaRPr lang="en-US" sz="4000" dirty="0"/>
          </a:p>
        </p:txBody>
      </p:sp>
      <p:sp>
        <p:nvSpPr>
          <p:cNvPr id="4" name="Shape 1"/>
          <p:cNvSpPr/>
          <p:nvPr/>
        </p:nvSpPr>
        <p:spPr>
          <a:xfrm>
            <a:off x="6766560" y="2148840"/>
            <a:ext cx="4937760" cy="73152"/>
          </a:xfrm>
          <a:prstGeom prst="rect">
            <a:avLst/>
          </a:prstGeom>
          <a:solidFill>
            <a:schemeClr val="accent1"/>
          </a:solidFill>
          <a:ln w="12700">
            <a:solidFill>
              <a:schemeClr val="accent1"/>
            </a:solidFill>
            <a:prstDash val="solid"/>
          </a:ln>
        </p:spPr>
      </p:sp>
      <p:sp>
        <p:nvSpPr>
          <p:cNvPr id="5" name="Text 0"/>
          <p:cNvSpPr/>
          <p:nvPr>
            <p:ph idx="101" type="body" hasCustomPrompt="1"/>
          </p:nvPr>
        </p:nvSpPr>
        <p:spPr>
          <a:xfrm>
            <a:off x="6766560" y="2331720"/>
            <a:ext cx="4937760" cy="457200"/>
          </a:xfrm>
          <a:prstGeom prst="rect">
            <a:avLst/>
          </a:prstGeom>
          <a:noFill/>
          <a:ln/>
        </p:spPr>
        <p:txBody>
          <a:bodyPr wrap="square" lIns="0" tIns="0" rIns="0" bIns="0" rtlCol="0" anchor="t"/>
          <a:lstStyle/>
          <a:p>
            <a:pPr algn="l" marL="0" indent="0">
              <a:lnSpc>
                <a:spcPct val="100000"/>
              </a:lnSpc>
              <a:spcBef>
                <a:spcPts val="0"/>
              </a:spcBef>
              <a:buNone/>
            </a:pPr>
            <a:r>
              <a:rPr lang="en-US" sz="2600" b="1" dirty="0">
                <a:solidFill>
                  <a:schemeClr val="accent1"/>
                </a:solidFill>
                <a:latin typeface="Aptos Narrow" pitchFamily="34" charset="0"/>
                <a:ea typeface="Aptos Narrow" pitchFamily="34" charset="-122"/>
                <a:cs typeface="Aptos Narrow" pitchFamily="34" charset="-120"/>
              </a:rPr>
              <a:t>Ignite Impact</a:t>
            </a:r>
            <a:endParaRPr lang="en-US" sz="2600" dirty="0"/>
          </a:p>
        </p:txBody>
      </p:sp>
      <p:sp>
        <p:nvSpPr>
          <p:cNvPr id="6" name="Text 3"/>
          <p:cNvSpPr txBox="1"/>
          <p:nvPr/>
        </p:nvSpPr>
        <p:spPr>
          <a:xfrm>
            <a:off x="6766560" y="2843784"/>
            <a:ext cx="4754880" cy="640080"/>
          </a:xfrm>
          <a:prstGeom prst="rect">
            <a:avLst/>
          </a:prstGeom>
          <a:noFill/>
          <a:ln/>
        </p:spPr>
        <p:txBody>
          <a:bodyPr wrap="square" lIns="0" tIns="0" rIns="0" bIns="0" rtlCol="0" anchor="t"/>
          <a:lstStyle/>
          <a:p>
            <a:pPr algn="l" indent="0" marL="0">
              <a:lnSpc>
                <a:spcPct val="120000"/>
              </a:lnSpc>
              <a:buNone/>
            </a:pPr>
            <a:r>
              <a:rPr lang="en-US" sz="1250" dirty="0">
                <a:solidFill>
                  <a:schemeClr val="tx1"/>
                </a:solidFill>
                <a:latin typeface="Aptos" pitchFamily="34" charset="0"/>
                <a:ea typeface="Aptos" pitchFamily="34" charset="-122"/>
                <a:cs typeface="Aptos" pitchFamily="34" charset="-120"/>
              </a:rPr>
              <a:t>Create a public sense of urgency to solve our region’s most critical issues.</a:t>
            </a:r>
            <a:endParaRPr lang="en-US" sz="1250" dirty="0"/>
          </a:p>
        </p:txBody>
      </p:sp>
      <p:sp>
        <p:nvSpPr>
          <p:cNvPr id="7" name="Shape 4"/>
          <p:cNvSpPr/>
          <p:nvPr/>
        </p:nvSpPr>
        <p:spPr>
          <a:xfrm>
            <a:off x="6766560" y="3520440"/>
            <a:ext cx="4937760" cy="73152"/>
          </a:xfrm>
          <a:prstGeom prst="rect">
            <a:avLst/>
          </a:prstGeom>
          <a:solidFill>
            <a:schemeClr val="accent2"/>
          </a:solidFill>
          <a:ln w="12700">
            <a:solidFill>
              <a:schemeClr val="accent2"/>
            </a:solidFill>
            <a:prstDash val="solid"/>
          </a:ln>
        </p:spPr>
      </p:sp>
      <p:sp>
        <p:nvSpPr>
          <p:cNvPr id="8" name="Text 5"/>
          <p:cNvSpPr txBox="1"/>
          <p:nvPr/>
        </p:nvSpPr>
        <p:spPr>
          <a:xfrm>
            <a:off x="6766560" y="3703320"/>
            <a:ext cx="4937760" cy="457200"/>
          </a:xfrm>
          <a:prstGeom prst="rect">
            <a:avLst/>
          </a:prstGeom>
          <a:noFill/>
          <a:ln/>
        </p:spPr>
        <p:txBody>
          <a:bodyPr wrap="square" lIns="0" tIns="0" rIns="0" bIns="0" rtlCol="0" anchor="t"/>
          <a:lstStyle/>
          <a:p>
            <a:pPr algn="l" indent="0" marL="0">
              <a:buNone/>
            </a:pPr>
            <a:r>
              <a:rPr lang="en-US" sz="2600" b="1" dirty="0">
                <a:solidFill>
                  <a:schemeClr val="accent2"/>
                </a:solidFill>
                <a:latin typeface="Aptos Narrow" pitchFamily="34" charset="0"/>
                <a:ea typeface="Aptos Narrow" pitchFamily="34" charset="-122"/>
                <a:cs typeface="Aptos Narrow" pitchFamily="34" charset="-120"/>
              </a:rPr>
              <a:t>Elevate Voice</a:t>
            </a:r>
            <a:endParaRPr lang="en-US" sz="2600" dirty="0"/>
          </a:p>
        </p:txBody>
      </p:sp>
      <p:sp>
        <p:nvSpPr>
          <p:cNvPr id="9" name="Text 6"/>
          <p:cNvSpPr txBox="1"/>
          <p:nvPr/>
        </p:nvSpPr>
        <p:spPr>
          <a:xfrm>
            <a:off x="6766560" y="4215384"/>
            <a:ext cx="4754880" cy="640080"/>
          </a:xfrm>
          <a:prstGeom prst="rect">
            <a:avLst/>
          </a:prstGeom>
          <a:noFill/>
          <a:ln/>
        </p:spPr>
        <p:txBody>
          <a:bodyPr wrap="square" lIns="0" tIns="0" rIns="0" bIns="0" rtlCol="0" anchor="t"/>
          <a:lstStyle/>
          <a:p>
            <a:pPr algn="l" indent="0" marL="0">
              <a:lnSpc>
                <a:spcPct val="120000"/>
              </a:lnSpc>
              <a:buNone/>
            </a:pPr>
            <a:r>
              <a:rPr lang="en-US" sz="1250" dirty="0">
                <a:solidFill>
                  <a:schemeClr val="tx1"/>
                </a:solidFill>
                <a:latin typeface="Aptos" pitchFamily="34" charset="0"/>
                <a:ea typeface="Aptos" pitchFamily="34" charset="-122"/>
                <a:cs typeface="Aptos" pitchFamily="34" charset="-120"/>
              </a:rPr>
              <a:t>We are committed to clarifying who we are — our role, values, and voice — across everything we do.</a:t>
            </a:r>
            <a:endParaRPr lang="en-US" sz="1250" dirty="0"/>
          </a:p>
        </p:txBody>
      </p:sp>
      <p:sp>
        <p:nvSpPr>
          <p:cNvPr id="10" name="Shape 7"/>
          <p:cNvSpPr/>
          <p:nvPr/>
        </p:nvSpPr>
        <p:spPr>
          <a:xfrm>
            <a:off x="6766560" y="4892040"/>
            <a:ext cx="4937760" cy="73152"/>
          </a:xfrm>
          <a:prstGeom prst="rect">
            <a:avLst/>
          </a:prstGeom>
          <a:solidFill>
            <a:schemeClr val="accent3"/>
          </a:solidFill>
          <a:ln w="12700">
            <a:solidFill>
              <a:schemeClr val="accent3"/>
            </a:solidFill>
            <a:prstDash val="solid"/>
          </a:ln>
        </p:spPr>
      </p:sp>
      <p:sp>
        <p:nvSpPr>
          <p:cNvPr id="11" name="Text 8"/>
          <p:cNvSpPr txBox="1"/>
          <p:nvPr/>
        </p:nvSpPr>
        <p:spPr>
          <a:xfrm>
            <a:off x="6766560" y="5074920"/>
            <a:ext cx="4937760" cy="457200"/>
          </a:xfrm>
          <a:prstGeom prst="rect">
            <a:avLst/>
          </a:prstGeom>
          <a:noFill/>
          <a:ln/>
        </p:spPr>
        <p:txBody>
          <a:bodyPr wrap="square" lIns="0" tIns="0" rIns="0" bIns="0" rtlCol="0" anchor="t"/>
          <a:lstStyle/>
          <a:p>
            <a:pPr algn="l" indent="0" marL="0">
              <a:buNone/>
            </a:pPr>
            <a:r>
              <a:rPr lang="en-US" sz="2600" b="1" dirty="0">
                <a:solidFill>
                  <a:schemeClr val="accent3"/>
                </a:solidFill>
                <a:latin typeface="Aptos Narrow" pitchFamily="34" charset="0"/>
                <a:ea typeface="Aptos Narrow" pitchFamily="34" charset="-122"/>
                <a:cs typeface="Aptos Narrow" pitchFamily="34" charset="-120"/>
              </a:rPr>
              <a:t>Build Futures</a:t>
            </a:r>
            <a:endParaRPr lang="en-US" sz="2600" dirty="0"/>
          </a:p>
        </p:txBody>
      </p:sp>
      <p:sp>
        <p:nvSpPr>
          <p:cNvPr id="12" name="Text 9"/>
          <p:cNvSpPr txBox="1"/>
          <p:nvPr/>
        </p:nvSpPr>
        <p:spPr>
          <a:xfrm>
            <a:off x="6766560" y="5586984"/>
            <a:ext cx="4754880" cy="640080"/>
          </a:xfrm>
          <a:prstGeom prst="rect">
            <a:avLst/>
          </a:prstGeom>
          <a:noFill/>
          <a:ln/>
        </p:spPr>
        <p:txBody>
          <a:bodyPr wrap="square" lIns="0" tIns="0" rIns="0" bIns="0" rtlCol="0" anchor="t"/>
          <a:lstStyle/>
          <a:p>
            <a:pPr algn="l" indent="0" marL="0">
              <a:lnSpc>
                <a:spcPct val="120000"/>
              </a:lnSpc>
              <a:buNone/>
            </a:pPr>
            <a:r>
              <a:rPr lang="en-US" sz="1250" dirty="0">
                <a:solidFill>
                  <a:schemeClr val="tx1"/>
                </a:solidFill>
                <a:latin typeface="Aptos" pitchFamily="34" charset="0"/>
                <a:ea typeface="Aptos" pitchFamily="34" charset="-122"/>
                <a:cs typeface="Aptos" pitchFamily="34" charset="-120"/>
              </a:rPr>
              <a:t>Inspire both private and public investment for the benefit of our region.</a:t>
            </a:r>
            <a:endParaRPr lang="en-US" sz="125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tx1"/>
                </a:solidFill>
                <a:latin typeface="Aptos"/>
                <a:ea typeface="Aptos"/>
                <a:cs typeface="Aptos"/>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2" type="title" hasCustomPrompt="1"/>
          </p:nvPr>
        </p:nvSpPr>
        <p:spPr>
          <a:xfrm>
            <a:off x="640080" y="502920"/>
            <a:ext cx="8229600" cy="822960"/>
          </a:xfrm>
          <a:prstGeom prst="rect">
            <a:avLst/>
          </a:prstGeom>
          <a:noFill/>
          <a:ln/>
        </p:spPr>
        <p:txBody>
          <a:bodyPr wrap="square" lIns="0" tIns="0" rIns="0" bIns="0" rtlCol="0" anchor="t"/>
          <a:lstStyle/>
          <a:p>
            <a:pPr algn="l" marL="0" indent="0">
              <a:lnSpc>
                <a:spcPct val="100000"/>
              </a:lnSpc>
              <a:spcBef>
                <a:spcPts val="0"/>
              </a:spcBef>
              <a:buNone/>
            </a:pPr>
            <a:r>
              <a:rPr lang="en-US" sz="4400" b="1" dirty="0">
                <a:solidFill>
                  <a:schemeClr val="tx1"/>
                </a:solidFill>
                <a:latin typeface="Aptos Narrow" pitchFamily="34" charset="0"/>
                <a:ea typeface="Aptos Narrow" pitchFamily="34" charset="-122"/>
                <a:cs typeface="Aptos Narrow" pitchFamily="34" charset="-120"/>
              </a:rPr>
              <a:t>Three strategic pillars</a:t>
            </a:r>
            <a:endParaRPr lang="en-US" sz="4400" dirty="0"/>
          </a:p>
        </p:txBody>
      </p:sp>
      <p:sp>
        <p:nvSpPr>
          <p:cNvPr id="3" name="Shape 1"/>
          <p:cNvSpPr/>
          <p:nvPr/>
        </p:nvSpPr>
        <p:spPr>
          <a:xfrm>
            <a:off x="640080" y="1828800"/>
            <a:ext cx="3332378" cy="64008"/>
          </a:xfrm>
          <a:prstGeom prst="rect">
            <a:avLst/>
          </a:prstGeom>
          <a:solidFill>
            <a:schemeClr val="accent1"/>
          </a:solidFill>
          <a:ln w="12700">
            <a:solidFill>
              <a:schemeClr val="accent1"/>
            </a:solidFill>
            <a:prstDash val="solid"/>
          </a:ln>
        </p:spPr>
      </p:sp>
      <p:sp>
        <p:nvSpPr>
          <p:cNvPr id="4" name="Text 0"/>
          <p:cNvSpPr/>
          <p:nvPr>
            <p:ph idx="103" type="body" hasCustomPrompt="1"/>
          </p:nvPr>
        </p:nvSpPr>
        <p:spPr>
          <a:xfrm>
            <a:off x="640080" y="2057400"/>
            <a:ext cx="3332378" cy="457200"/>
          </a:xfrm>
          <a:prstGeom prst="rect">
            <a:avLst/>
          </a:prstGeom>
          <a:noFill/>
          <a:ln/>
        </p:spPr>
        <p:txBody>
          <a:bodyPr wrap="square" lIns="0" tIns="0" rIns="0" bIns="0" rtlCol="0" anchor="t"/>
          <a:lstStyle/>
          <a:p>
            <a:pPr algn="l" marL="0" indent="0">
              <a:lnSpc>
                <a:spcPct val="100000"/>
              </a:lnSpc>
              <a:spcBef>
                <a:spcPts val="0"/>
              </a:spcBef>
              <a:buNone/>
            </a:pPr>
            <a:r>
              <a:rPr lang="en-US" sz="2200" b="1" dirty="0">
                <a:solidFill>
                  <a:schemeClr val="accent1"/>
                </a:solidFill>
                <a:latin typeface="Aptos Narrow" pitchFamily="34" charset="0"/>
                <a:ea typeface="Aptos Narrow" pitchFamily="34" charset="-122"/>
                <a:cs typeface="Aptos Narrow" pitchFamily="34" charset="-120"/>
              </a:rPr>
              <a:t>Ignite Impact</a:t>
            </a:r>
            <a:endParaRPr lang="en-US" sz="2200" dirty="0"/>
          </a:p>
        </p:txBody>
      </p:sp>
      <p:sp>
        <p:nvSpPr>
          <p:cNvPr id="5" name="Text 3"/>
          <p:cNvSpPr txBox="1"/>
          <p:nvPr/>
        </p:nvSpPr>
        <p:spPr>
          <a:xfrm>
            <a:off x="640080" y="2606040"/>
            <a:ext cx="3332378" cy="3291840"/>
          </a:xfrm>
          <a:prstGeom prst="rect">
            <a:avLst/>
          </a:prstGeom>
          <a:noFill/>
          <a:ln/>
        </p:spPr>
        <p:txBody>
          <a:bodyPr wrap="square" lIns="0" tIns="0" rIns="0" bIns="0" rtlCol="0" anchor="t"/>
          <a:lstStyle/>
          <a:p>
            <a:pPr algn="l" indent="0" marL="0">
              <a:lnSpc>
                <a:spcPct val="135000"/>
              </a:lnSpc>
              <a:buNone/>
            </a:pPr>
            <a:r>
              <a:rPr lang="en-US" sz="1350" dirty="0">
                <a:solidFill>
                  <a:schemeClr val="tx1"/>
                </a:solidFill>
                <a:latin typeface="Aptos" pitchFamily="34" charset="0"/>
                <a:ea typeface="Aptos" pitchFamily="34" charset="-122"/>
                <a:cs typeface="Aptos" pitchFamily="34" charset="-120"/>
              </a:rPr>
              <a:t>Create a public sense of urgency to solve our region’s most critical issues. Forge collective impact on the toughest community needs. Advance innovative and impactful strategies that lead to systemic change and inspire follow-on investment. Close the opportunity gap by supporting and strengthening nonprofit leaders and organizations, and investing in scholars.</a:t>
            </a:r>
            <a:endParaRPr lang="en-US" sz="1350" dirty="0"/>
          </a:p>
        </p:txBody>
      </p:sp>
      <p:sp>
        <p:nvSpPr>
          <p:cNvPr id="6" name="Shape 4"/>
          <p:cNvSpPr/>
          <p:nvPr/>
        </p:nvSpPr>
        <p:spPr>
          <a:xfrm>
            <a:off x="4429658" y="1828800"/>
            <a:ext cx="3332378" cy="64008"/>
          </a:xfrm>
          <a:prstGeom prst="rect">
            <a:avLst/>
          </a:prstGeom>
          <a:solidFill>
            <a:schemeClr val="accent2"/>
          </a:solidFill>
          <a:ln w="12700">
            <a:solidFill>
              <a:schemeClr val="accent2"/>
            </a:solidFill>
            <a:prstDash val="solid"/>
          </a:ln>
        </p:spPr>
      </p:sp>
      <p:sp>
        <p:nvSpPr>
          <p:cNvPr id="7" name="Text 5"/>
          <p:cNvSpPr txBox="1"/>
          <p:nvPr/>
        </p:nvSpPr>
        <p:spPr>
          <a:xfrm>
            <a:off x="4429658" y="2057400"/>
            <a:ext cx="3332378" cy="457200"/>
          </a:xfrm>
          <a:prstGeom prst="rect">
            <a:avLst/>
          </a:prstGeom>
          <a:noFill/>
          <a:ln/>
        </p:spPr>
        <p:txBody>
          <a:bodyPr wrap="square" lIns="0" tIns="0" rIns="0" bIns="0" rtlCol="0" anchor="t"/>
          <a:lstStyle/>
          <a:p>
            <a:pPr algn="l" indent="0" marL="0">
              <a:buNone/>
            </a:pPr>
            <a:r>
              <a:rPr lang="en-US" sz="2200" b="1" dirty="0">
                <a:solidFill>
                  <a:schemeClr val="accent2"/>
                </a:solidFill>
                <a:latin typeface="Aptos Narrow" pitchFamily="34" charset="0"/>
                <a:ea typeface="Aptos Narrow" pitchFamily="34" charset="-122"/>
                <a:cs typeface="Aptos Narrow" pitchFamily="34" charset="-120"/>
              </a:rPr>
              <a:t>Elevate Voice</a:t>
            </a:r>
            <a:endParaRPr lang="en-US" sz="2200" dirty="0"/>
          </a:p>
        </p:txBody>
      </p:sp>
      <p:sp>
        <p:nvSpPr>
          <p:cNvPr id="8" name="Text 6"/>
          <p:cNvSpPr txBox="1"/>
          <p:nvPr/>
        </p:nvSpPr>
        <p:spPr>
          <a:xfrm>
            <a:off x="4429658" y="2606040"/>
            <a:ext cx="3332378" cy="3291840"/>
          </a:xfrm>
          <a:prstGeom prst="rect">
            <a:avLst/>
          </a:prstGeom>
          <a:noFill/>
          <a:ln/>
        </p:spPr>
        <p:txBody>
          <a:bodyPr wrap="square" lIns="0" tIns="0" rIns="0" bIns="0" rtlCol="0" anchor="t"/>
          <a:lstStyle/>
          <a:p>
            <a:pPr algn="l" indent="0" marL="0">
              <a:lnSpc>
                <a:spcPct val="135000"/>
              </a:lnSpc>
              <a:buNone/>
            </a:pPr>
            <a:r>
              <a:rPr lang="en-US" sz="1350" dirty="0">
                <a:solidFill>
                  <a:schemeClr val="tx1"/>
                </a:solidFill>
                <a:latin typeface="Aptos" pitchFamily="34" charset="0"/>
                <a:ea typeface="Aptos" pitchFamily="34" charset="-122"/>
                <a:cs typeface="Aptos" pitchFamily="34" charset="-120"/>
              </a:rPr>
              <a:t>We are committed to clarifying who we are — our role, values, and voice — across everything we do. Strengthen brand identity to unify messaging and increase public awareness. Engage communities through inclusive and authentic storytelling. Deepen audience engagement to broaden philanthropic participation.</a:t>
            </a:r>
            <a:endParaRPr lang="en-US" sz="1350" dirty="0"/>
          </a:p>
        </p:txBody>
      </p:sp>
      <p:sp>
        <p:nvSpPr>
          <p:cNvPr id="9" name="Shape 7"/>
          <p:cNvSpPr/>
          <p:nvPr/>
        </p:nvSpPr>
        <p:spPr>
          <a:xfrm>
            <a:off x="8219237" y="1828800"/>
            <a:ext cx="3332378" cy="64008"/>
          </a:xfrm>
          <a:prstGeom prst="rect">
            <a:avLst/>
          </a:prstGeom>
          <a:solidFill>
            <a:schemeClr val="accent3"/>
          </a:solidFill>
          <a:ln w="12700">
            <a:solidFill>
              <a:schemeClr val="accent3"/>
            </a:solidFill>
            <a:prstDash val="solid"/>
          </a:ln>
        </p:spPr>
      </p:sp>
      <p:sp>
        <p:nvSpPr>
          <p:cNvPr id="10" name="Text 8"/>
          <p:cNvSpPr txBox="1"/>
          <p:nvPr/>
        </p:nvSpPr>
        <p:spPr>
          <a:xfrm>
            <a:off x="8219237" y="2057400"/>
            <a:ext cx="3332378" cy="457200"/>
          </a:xfrm>
          <a:prstGeom prst="rect">
            <a:avLst/>
          </a:prstGeom>
          <a:noFill/>
          <a:ln/>
        </p:spPr>
        <p:txBody>
          <a:bodyPr wrap="square" lIns="0" tIns="0" rIns="0" bIns="0" rtlCol="0" anchor="t"/>
          <a:lstStyle/>
          <a:p>
            <a:pPr algn="l" indent="0" marL="0">
              <a:buNone/>
            </a:pPr>
            <a:r>
              <a:rPr lang="en-US" sz="2200" b="1" dirty="0">
                <a:solidFill>
                  <a:schemeClr val="accent3"/>
                </a:solidFill>
                <a:latin typeface="Aptos Narrow" pitchFamily="34" charset="0"/>
                <a:ea typeface="Aptos Narrow" pitchFamily="34" charset="-122"/>
                <a:cs typeface="Aptos Narrow" pitchFamily="34" charset="-120"/>
              </a:rPr>
              <a:t>Build Futures</a:t>
            </a:r>
            <a:endParaRPr lang="en-US" sz="2200" dirty="0"/>
          </a:p>
        </p:txBody>
      </p:sp>
      <p:sp>
        <p:nvSpPr>
          <p:cNvPr id="11" name="Text 9"/>
          <p:cNvSpPr txBox="1"/>
          <p:nvPr/>
        </p:nvSpPr>
        <p:spPr>
          <a:xfrm>
            <a:off x="8219237" y="2606040"/>
            <a:ext cx="3332378" cy="3291840"/>
          </a:xfrm>
          <a:prstGeom prst="rect">
            <a:avLst/>
          </a:prstGeom>
          <a:noFill/>
          <a:ln/>
        </p:spPr>
        <p:txBody>
          <a:bodyPr wrap="square" lIns="0" tIns="0" rIns="0" bIns="0" rtlCol="0" anchor="t"/>
          <a:lstStyle/>
          <a:p>
            <a:pPr algn="l" indent="0" marL="0">
              <a:lnSpc>
                <a:spcPct val="135000"/>
              </a:lnSpc>
              <a:buNone/>
            </a:pPr>
            <a:r>
              <a:rPr lang="en-US" sz="1350" dirty="0">
                <a:solidFill>
                  <a:schemeClr val="tx1"/>
                </a:solidFill>
                <a:latin typeface="Aptos" pitchFamily="34" charset="0"/>
                <a:ea typeface="Aptos" pitchFamily="34" charset="-122"/>
                <a:cs typeface="Aptos" pitchFamily="34" charset="-120"/>
              </a:rPr>
              <a:t>Inspire both private and public investment for the benefit of our region. Channel the sense of urgency for closing the opportunity gap into new giving. Inspire giving through new legacy commitments and transformational bequests. Secure lasting change through multi-year investments — locally and nationally.</a:t>
            </a:r>
            <a:endParaRPr lang="en-US" sz="135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2" type="title" hasCustomPrompt="1"/>
          </p:nvPr>
        </p:nvSpPr>
        <p:spPr>
          <a:xfrm>
            <a:off x="640080" y="502920"/>
            <a:ext cx="8229600" cy="822960"/>
          </a:xfrm>
          <a:prstGeom prst="rect">
            <a:avLst/>
          </a:prstGeom>
          <a:noFill/>
          <a:ln/>
        </p:spPr>
        <p:txBody>
          <a:bodyPr wrap="square" lIns="0" tIns="0" rIns="0" bIns="0" rtlCol="0" anchor="t"/>
          <a:lstStyle/>
          <a:p>
            <a:pPr algn="l" marL="0" indent="0">
              <a:lnSpc>
                <a:spcPct val="100000"/>
              </a:lnSpc>
              <a:spcBef>
                <a:spcPts val="0"/>
              </a:spcBef>
              <a:buNone/>
            </a:pPr>
            <a:r>
              <a:rPr lang="en-US" sz="4400" b="1" dirty="0">
                <a:solidFill>
                  <a:schemeClr val="tx1"/>
                </a:solidFill>
                <a:latin typeface="Aptos Narrow" pitchFamily="34" charset="0"/>
                <a:ea typeface="Aptos Narrow" pitchFamily="34" charset="-122"/>
                <a:cs typeface="Aptos Narrow" pitchFamily="34" charset="-120"/>
              </a:rPr>
              <a:t>Three strategic pillars</a:t>
            </a:r>
            <a:endParaRPr lang="en-US" sz="4400" dirty="0"/>
          </a:p>
        </p:txBody>
      </p:sp>
      <p:sp>
        <p:nvSpPr>
          <p:cNvPr id="3" name="Shape 1"/>
          <p:cNvSpPr/>
          <p:nvPr/>
        </p:nvSpPr>
        <p:spPr>
          <a:xfrm>
            <a:off x="640080" y="1828800"/>
            <a:ext cx="5120640" cy="64008"/>
          </a:xfrm>
          <a:prstGeom prst="rect">
            <a:avLst/>
          </a:prstGeom>
          <a:solidFill>
            <a:schemeClr val="accent1"/>
          </a:solidFill>
          <a:ln w="12700">
            <a:solidFill>
              <a:schemeClr val="accent1"/>
            </a:solidFill>
            <a:prstDash val="solid"/>
          </a:ln>
        </p:spPr>
      </p:sp>
      <p:sp>
        <p:nvSpPr>
          <p:cNvPr id="4" name="Text 0"/>
          <p:cNvSpPr/>
          <p:nvPr>
            <p:ph idx="103" type="body" hasCustomPrompt="1"/>
          </p:nvPr>
        </p:nvSpPr>
        <p:spPr>
          <a:xfrm>
            <a:off x="640080" y="2057400"/>
            <a:ext cx="3332378" cy="457200"/>
          </a:xfrm>
          <a:prstGeom prst="rect">
            <a:avLst/>
          </a:prstGeom>
          <a:noFill/>
          <a:ln/>
        </p:spPr>
        <p:txBody>
          <a:bodyPr wrap="square" lIns="0" tIns="0" rIns="0" bIns="0" rtlCol="0" anchor="t"/>
          <a:lstStyle/>
          <a:p>
            <a:pPr algn="l" marL="0" indent="0">
              <a:lnSpc>
                <a:spcPct val="100000"/>
              </a:lnSpc>
              <a:spcBef>
                <a:spcPts val="0"/>
              </a:spcBef>
              <a:buNone/>
            </a:pPr>
            <a:r>
              <a:rPr lang="en-US" sz="2400" b="1" dirty="0">
                <a:solidFill>
                  <a:schemeClr val="accent1"/>
                </a:solidFill>
                <a:latin typeface="Aptos Narrow" pitchFamily="34" charset="0"/>
                <a:ea typeface="Aptos Narrow" pitchFamily="34" charset="-122"/>
                <a:cs typeface="Aptos Narrow" pitchFamily="34" charset="-120"/>
              </a:rPr>
              <a:t>Ignite Impact</a:t>
            </a:r>
            <a:endParaRPr lang="en-US" sz="2400" dirty="0"/>
          </a:p>
        </p:txBody>
      </p:sp>
      <p:sp>
        <p:nvSpPr>
          <p:cNvPr id="5" name="Text 3"/>
          <p:cNvSpPr txBox="1"/>
          <p:nvPr/>
        </p:nvSpPr>
        <p:spPr>
          <a:xfrm>
            <a:off x="640080" y="2651760"/>
            <a:ext cx="5029200" cy="2926080"/>
          </a:xfrm>
          <a:prstGeom prst="rect">
            <a:avLst/>
          </a:prstGeom>
          <a:noFill/>
          <a:ln/>
        </p:spPr>
        <p:txBody>
          <a:bodyPr wrap="square" lIns="0" tIns="0" rIns="0" bIns="0" rtlCol="0" anchor="t"/>
          <a:lstStyle/>
          <a:p>
            <a:pPr algn="l" indent="0" marL="0">
              <a:lnSpc>
                <a:spcPct val="135000"/>
              </a:lnSpc>
              <a:buNone/>
            </a:pPr>
            <a:r>
              <a:rPr lang="en-US" sz="1500" dirty="0">
                <a:solidFill>
                  <a:schemeClr val="tx1"/>
                </a:solidFill>
                <a:latin typeface="Aptos" pitchFamily="34" charset="0"/>
                <a:ea typeface="Aptos" pitchFamily="34" charset="-122"/>
                <a:cs typeface="Aptos" pitchFamily="34" charset="-120"/>
              </a:rPr>
              <a:t>Create a public sense of urgency to solve our region’s most critical issues. Forge collective impact on the toughest community needs. Advance innovative and impactful strategies that lead to systemic change and inspire follow-on investment. Close the opportunity gap by supporting and strengthening nonprofit leaders and organizations, and investing in scholars.</a:t>
            </a:r>
            <a:endParaRPr lang="en-US" sz="1500" dirty="0"/>
          </a:p>
        </p:txBody>
      </p:sp>
      <p:sp>
        <p:nvSpPr>
          <p:cNvPr id="6" name="Shape 4"/>
          <p:cNvSpPr/>
          <p:nvPr/>
        </p:nvSpPr>
        <p:spPr>
          <a:xfrm>
            <a:off x="6217920" y="1828800"/>
            <a:ext cx="5120640" cy="64008"/>
          </a:xfrm>
          <a:prstGeom prst="rect">
            <a:avLst/>
          </a:prstGeom>
          <a:solidFill>
            <a:schemeClr val="accent2"/>
          </a:solidFill>
          <a:ln w="12700">
            <a:solidFill>
              <a:schemeClr val="accent2"/>
            </a:solidFill>
            <a:prstDash val="solid"/>
          </a:ln>
        </p:spPr>
      </p:sp>
      <p:sp>
        <p:nvSpPr>
          <p:cNvPr id="7" name="Text 5"/>
          <p:cNvSpPr txBox="1"/>
          <p:nvPr/>
        </p:nvSpPr>
        <p:spPr>
          <a:xfrm>
            <a:off x="6217920" y="2057400"/>
            <a:ext cx="5120640" cy="457200"/>
          </a:xfrm>
          <a:prstGeom prst="rect">
            <a:avLst/>
          </a:prstGeom>
          <a:noFill/>
          <a:ln/>
        </p:spPr>
        <p:txBody>
          <a:bodyPr wrap="square" lIns="0" tIns="0" rIns="0" bIns="0" rtlCol="0" anchor="t"/>
          <a:lstStyle/>
          <a:p>
            <a:pPr algn="l" indent="0" marL="0">
              <a:buNone/>
            </a:pPr>
            <a:r>
              <a:rPr lang="en-US" sz="2400" b="1" dirty="0">
                <a:solidFill>
                  <a:schemeClr val="accent2"/>
                </a:solidFill>
                <a:latin typeface="Aptos Narrow" pitchFamily="34" charset="0"/>
                <a:ea typeface="Aptos Narrow" pitchFamily="34" charset="-122"/>
                <a:cs typeface="Aptos Narrow" pitchFamily="34" charset="-120"/>
              </a:rPr>
              <a:t>Elevate Voice</a:t>
            </a:r>
            <a:endParaRPr lang="en-US" sz="2400" dirty="0"/>
          </a:p>
        </p:txBody>
      </p:sp>
      <p:sp>
        <p:nvSpPr>
          <p:cNvPr id="8" name="Text 6"/>
          <p:cNvSpPr txBox="1"/>
          <p:nvPr/>
        </p:nvSpPr>
        <p:spPr>
          <a:xfrm>
            <a:off x="6217920" y="2651760"/>
            <a:ext cx="5029200" cy="2926080"/>
          </a:xfrm>
          <a:prstGeom prst="rect">
            <a:avLst/>
          </a:prstGeom>
          <a:noFill/>
          <a:ln/>
        </p:spPr>
        <p:txBody>
          <a:bodyPr wrap="square" lIns="0" tIns="0" rIns="0" bIns="0" rtlCol="0" anchor="t"/>
          <a:lstStyle/>
          <a:p>
            <a:pPr algn="l" indent="0" marL="0">
              <a:lnSpc>
                <a:spcPct val="135000"/>
              </a:lnSpc>
              <a:buNone/>
            </a:pPr>
            <a:r>
              <a:rPr lang="en-US" sz="1500" dirty="0">
                <a:solidFill>
                  <a:schemeClr val="tx1"/>
                </a:solidFill>
                <a:latin typeface="Aptos" pitchFamily="34" charset="0"/>
                <a:ea typeface="Aptos" pitchFamily="34" charset="-122"/>
                <a:cs typeface="Aptos" pitchFamily="34" charset="-120"/>
              </a:rPr>
              <a:t>We are committed to clarifying who we are — our role, values, and voice — across everything we do. Strengthen brand identity to unify messaging and increase public awareness. Engage communities through inclusive and authentic storytelling. Deepen audience engagement to broaden philanthropic participation.</a:t>
            </a:r>
            <a:endParaRPr lang="en-US" sz="150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A3077F"/>
        </a:solidFill>
      </p:bgPr>
    </p:bg>
    <p:spTree>
      <p:nvGrpSpPr>
        <p:cNvPr id="1" name=""/>
        <p:cNvGrpSpPr/>
        <p:nvPr/>
      </p:nvGrpSpPr>
      <p:grpSpPr>
        <a:xfrm>
          <a:off x="0" y="0"/>
          <a:ext cx="0" cy="0"/>
          <a:chOff x="0" y="0"/>
          <a:chExt cx="0" cy="0"/>
        </a:xfrm>
      </p:grpSpPr>
      <p:pic>
        <p:nvPicPr>
          <p:cNvPr id="2" name="Image 0" descr="/Users/deroyperaza/Projects/saaf-templates/source/assets/ppt-pillar-corner-1-tl.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photos/crops/div1-tall.jpg">    </p:cNvPr>
          <p:cNvPicPr>
            <a:picLocks noChangeAspect="1"/>
          </p:cNvPicPr>
          <p:nvPr/>
        </p:nvPicPr>
        <p:blipFill>
          <a:blip r:embed="rId2"/>
          <a:stretch>
            <a:fillRect/>
          </a:stretch>
        </p:blipFill>
        <p:spPr>
          <a:xfrm>
            <a:off x="228600" y="228600"/>
            <a:ext cx="5120640" cy="6400800"/>
          </a:xfrm>
          <a:prstGeom prst="rect">
            <a:avLst/>
          </a:prstGeom>
        </p:spPr>
      </p:pic>
      <p:pic>
        <p:nvPicPr>
          <p:cNvPr id="4" name="Image 2" descr="/Users/deroyperaza/Projects/saaf-templates/source/assets/logo-wordmark-cream.png">    </p:cNvPr>
          <p:cNvPicPr>
            <a:picLocks noChangeAspect="1"/>
          </p:cNvPicPr>
          <p:nvPr/>
        </p:nvPicPr>
        <p:blipFill>
          <a:blip r:embed="rId3"/>
          <a:stretch>
            <a:fillRect/>
          </a:stretch>
        </p:blipFill>
        <p:spPr>
          <a:xfrm>
            <a:off x="6126480" y="6035040"/>
            <a:ext cx="1645920" cy="310415"/>
          </a:xfrm>
          <a:prstGeom prst="rect">
            <a:avLst/>
          </a:prstGeom>
        </p:spPr>
      </p:pic>
      <p:sp>
        <p:nvSpPr>
          <p:cNvPr id="5" name="Text 0"/>
          <p:cNvSpPr txBox="1"/>
          <p:nvPr/>
        </p:nvSpPr>
        <p:spPr>
          <a:xfrm>
            <a:off x="6126480" y="1691640"/>
            <a:ext cx="5486400" cy="256032"/>
          </a:xfrm>
          <a:prstGeom prst="rect">
            <a:avLst/>
          </a:prstGeom>
          <a:noFill/>
          <a:ln/>
        </p:spPr>
        <p:txBody>
          <a:bodyPr wrap="square" lIns="0" tIns="0" rIns="0" bIns="0" rtlCol="0" anchor="t"/>
          <a:lstStyle/>
          <a:p>
            <a:pPr algn="l" indent="0" marL="0">
              <a:buNone/>
            </a:pPr>
            <a:r>
              <a:rPr lang="en-US" sz="1100" b="1" spc="200" kern="0" dirty="0">
                <a:solidFill>
                  <a:schemeClr val="bg1"/>
                </a:solidFill>
                <a:latin typeface="Aptos" pitchFamily="34" charset="0"/>
                <a:ea typeface="Aptos" pitchFamily="34" charset="-122"/>
                <a:cs typeface="Aptos" pitchFamily="34" charset="-120"/>
              </a:rPr>
              <a:t>PILLAR ONE OF THREE</a:t>
            </a:r>
            <a:endParaRPr lang="en-US" sz="1100" dirty="0"/>
          </a:p>
        </p:txBody>
      </p:sp>
      <p:sp>
        <p:nvSpPr>
          <p:cNvPr id="6" name="Text 0"/>
          <p:cNvSpPr/>
          <p:nvPr>
            <p:ph idx="100" type="title" hasCustomPrompt="1"/>
          </p:nvPr>
        </p:nvSpPr>
        <p:spPr>
          <a:xfrm>
            <a:off x="6126480" y="2148840"/>
            <a:ext cx="5486400" cy="1463040"/>
          </a:xfrm>
          <a:prstGeom prst="rect">
            <a:avLst/>
          </a:prstGeom>
          <a:noFill/>
          <a:ln/>
        </p:spPr>
        <p:txBody>
          <a:bodyPr wrap="square" lIns="0" tIns="0" rIns="0" bIns="0" rtlCol="0" anchor="b"/>
          <a:lstStyle/>
          <a:p>
            <a:pPr algn="l" marL="0" indent="0">
              <a:lnSpc>
                <a:spcPct val="100000"/>
              </a:lnSpc>
              <a:spcBef>
                <a:spcPts val="0"/>
              </a:spcBef>
              <a:buNone/>
            </a:pPr>
            <a:r>
              <a:rPr lang="en-US" sz="6000" b="1" dirty="0">
                <a:solidFill>
                  <a:schemeClr val="bg1"/>
                </a:solidFill>
                <a:latin typeface="Aptos Narrow" pitchFamily="34" charset="0"/>
                <a:ea typeface="Aptos Narrow" pitchFamily="34" charset="-122"/>
                <a:cs typeface="Aptos Narrow" pitchFamily="34" charset="-120"/>
              </a:rPr>
              <a:t>Ignite Impact</a:t>
            </a:r>
            <a:endParaRPr lang="en-US" sz="6000" dirty="0"/>
          </a:p>
        </p:txBody>
      </p:sp>
      <p:sp>
        <p:nvSpPr>
          <p:cNvPr id="7" name="Text 0"/>
          <p:cNvSpPr/>
          <p:nvPr>
            <p:ph idx="101" type="body" hasCustomPrompt="1"/>
          </p:nvPr>
        </p:nvSpPr>
        <p:spPr>
          <a:xfrm>
            <a:off x="6126480" y="3886200"/>
            <a:ext cx="5029200" cy="1463040"/>
          </a:xfrm>
          <a:prstGeom prst="rect">
            <a:avLst/>
          </a:prstGeom>
          <a:noFill/>
          <a:ln/>
        </p:spPr>
        <p:txBody>
          <a:bodyPr wrap="square" lIns="0" tIns="0" rIns="0" bIns="0" rtlCol="0" anchor="t"/>
          <a:lstStyle/>
          <a:p>
            <a:pPr algn="l" marL="0" indent="0">
              <a:lnSpc>
                <a:spcPct val="125000"/>
              </a:lnSpc>
              <a:spcBef>
                <a:spcPts val="0"/>
              </a:spcBef>
              <a:buNone/>
            </a:pPr>
            <a:r>
              <a:rPr lang="en-US" sz="1890" dirty="0">
                <a:solidFill>
                  <a:schemeClr val="bg1"/>
                </a:solidFill>
                <a:latin typeface="Georgia" pitchFamily="34" charset="0"/>
                <a:ea typeface="Georgia" pitchFamily="34" charset="-122"/>
                <a:cs typeface="Georgia" pitchFamily="34" charset="-120"/>
              </a:rPr>
              <a:t>Create a public sense of urgency to solve our region’s most critical issues.</a:t>
            </a:r>
            <a:endParaRPr lang="en-US" sz="189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3" type="body" hasCustomPrompt="1"/>
          </p:nvPr>
        </p:nvSpPr>
        <p:spPr>
          <a:xfrm>
            <a:off x="640080" y="566928"/>
            <a:ext cx="5486400" cy="256032"/>
          </a:xfrm>
          <a:prstGeom prst="rect">
            <a:avLst/>
          </a:prstGeom>
          <a:noFill/>
          <a:ln/>
        </p:spPr>
        <p:txBody>
          <a:bodyPr wrap="square" lIns="0" tIns="0" rIns="0" bIns="0" rtlCol="0" anchor="t"/>
          <a:lstStyle/>
          <a:p>
            <a:pPr algn="l" marL="0" indent="0">
              <a:lnSpc>
                <a:spcPct val="100000"/>
              </a:lnSpc>
              <a:spcBef>
                <a:spcPts val="0"/>
              </a:spcBef>
              <a:buNone/>
            </a:pPr>
            <a:r>
              <a:rPr lang="en-US" sz="1100" b="1" spc="200" kern="0" dirty="0">
                <a:solidFill>
                  <a:schemeClr val="accent1"/>
                </a:solidFill>
                <a:latin typeface="Aptos" pitchFamily="34" charset="0"/>
                <a:ea typeface="Aptos" pitchFamily="34" charset="-122"/>
                <a:cs typeface="Aptos" pitchFamily="34" charset="-120"/>
              </a:rPr>
              <a:t>IGNITE IMPACT</a:t>
            </a:r>
            <a:endParaRPr lang="en-US" sz="1100" dirty="0"/>
          </a:p>
        </p:txBody>
      </p:sp>
      <p:sp>
        <p:nvSpPr>
          <p:cNvPr id="3" name="Text 0"/>
          <p:cNvSpPr/>
          <p:nvPr>
            <p:ph idx="102" type="title" hasCustomPrompt="1"/>
          </p:nvPr>
        </p:nvSpPr>
        <p:spPr>
          <a:xfrm>
            <a:off x="640080" y="822960"/>
            <a:ext cx="8229600" cy="822960"/>
          </a:xfrm>
          <a:prstGeom prst="rect">
            <a:avLst/>
          </a:prstGeom>
          <a:noFill/>
          <a:ln/>
        </p:spPr>
        <p:txBody>
          <a:bodyPr wrap="square" lIns="0" tIns="0" rIns="0" bIns="0" rtlCol="0" anchor="t"/>
          <a:lstStyle/>
          <a:p>
            <a:pPr algn="l" marL="0" indent="0">
              <a:lnSpc>
                <a:spcPct val="100000"/>
              </a:lnSpc>
              <a:spcBef>
                <a:spcPts val="0"/>
              </a:spcBef>
              <a:buNone/>
            </a:pPr>
            <a:r>
              <a:rPr lang="en-US" sz="4000" b="1" dirty="0">
                <a:solidFill>
                  <a:schemeClr val="tx1"/>
                </a:solidFill>
                <a:latin typeface="Aptos Narrow" pitchFamily="34" charset="0"/>
                <a:ea typeface="Aptos Narrow" pitchFamily="34" charset="-122"/>
                <a:cs typeface="Aptos Narrow" pitchFamily="34" charset="-120"/>
              </a:rPr>
              <a:t>Our strategies</a:t>
            </a:r>
            <a:endParaRPr lang="en-US" sz="4000" dirty="0"/>
          </a:p>
        </p:txBody>
      </p:sp>
      <p:sp>
        <p:nvSpPr>
          <p:cNvPr id="4" name="Shape 2"/>
          <p:cNvSpPr/>
          <p:nvPr/>
        </p:nvSpPr>
        <p:spPr>
          <a:xfrm>
            <a:off x="640080" y="1965960"/>
            <a:ext cx="3429000" cy="3886200"/>
          </a:xfrm>
          <a:prstGeom prst="rect">
            <a:avLst/>
          </a:prstGeom>
          <a:solidFill>
            <a:srgbClr val="FFE9FD"/>
          </a:solidFill>
          <a:ln w="12700">
            <a:solidFill>
              <a:srgbClr val="FFE9FD"/>
            </a:solidFill>
            <a:prstDash val="solid"/>
          </a:ln>
        </p:spPr>
      </p:sp>
      <p:pic>
        <p:nvPicPr>
          <p:cNvPr id="5" name="Image 0" descr="/Users/deroyperaza/Projects/saaf-templates/source/assets/bar-magenta.png">    </p:cNvPr>
          <p:cNvPicPr>
            <a:picLocks noChangeAspect="1"/>
          </p:cNvPicPr>
          <p:nvPr/>
        </p:nvPicPr>
        <p:blipFill>
          <a:blip r:embed="rId1"/>
          <a:stretch>
            <a:fillRect/>
          </a:stretch>
        </p:blipFill>
        <p:spPr>
          <a:xfrm>
            <a:off x="640080" y="1965960"/>
            <a:ext cx="3429000" cy="91440"/>
          </a:xfrm>
          <a:prstGeom prst="rect">
            <a:avLst/>
          </a:prstGeom>
        </p:spPr>
      </p:pic>
      <p:sp>
        <p:nvSpPr>
          <p:cNvPr id="6" name="Text 3"/>
          <p:cNvSpPr txBox="1"/>
          <p:nvPr/>
        </p:nvSpPr>
        <p:spPr>
          <a:xfrm>
            <a:off x="914400" y="2286000"/>
            <a:ext cx="1097280" cy="685800"/>
          </a:xfrm>
          <a:prstGeom prst="rect">
            <a:avLst/>
          </a:prstGeom>
          <a:noFill/>
          <a:ln/>
        </p:spPr>
        <p:txBody>
          <a:bodyPr wrap="square" lIns="0" tIns="0" rIns="0" bIns="0" rtlCol="0" anchor="t"/>
          <a:lstStyle/>
          <a:p>
            <a:pPr algn="l" indent="0" marL="0">
              <a:buNone/>
            </a:pPr>
            <a:r>
              <a:rPr lang="en-US" sz="4400" b="1" dirty="0">
                <a:solidFill>
                  <a:schemeClr val="accent1"/>
                </a:solidFill>
                <a:latin typeface="Aptos Narrow" pitchFamily="34" charset="0"/>
                <a:ea typeface="Aptos Narrow" pitchFamily="34" charset="-122"/>
                <a:cs typeface="Aptos Narrow" pitchFamily="34" charset="-120"/>
              </a:rPr>
              <a:t>01</a:t>
            </a:r>
            <a:endParaRPr lang="en-US" sz="4400" dirty="0"/>
          </a:p>
        </p:txBody>
      </p:sp>
      <p:sp>
        <p:nvSpPr>
          <p:cNvPr id="7" name="Text 4"/>
          <p:cNvSpPr txBox="1"/>
          <p:nvPr/>
        </p:nvSpPr>
        <p:spPr>
          <a:xfrm>
            <a:off x="914400" y="3154680"/>
            <a:ext cx="2880360" cy="2468880"/>
          </a:xfrm>
          <a:prstGeom prst="rect">
            <a:avLst/>
          </a:prstGeom>
          <a:noFill/>
          <a:ln/>
        </p:spPr>
        <p:txBody>
          <a:bodyPr wrap="square" lIns="0" tIns="0" rIns="0" bIns="0" rtlCol="0" anchor="t"/>
          <a:lstStyle/>
          <a:p>
            <a:pPr algn="l" indent="0" marL="0">
              <a:lnSpc>
                <a:spcPct val="132000"/>
              </a:lnSpc>
              <a:buNone/>
            </a:pPr>
            <a:r>
              <a:rPr lang="en-US" sz="1600" dirty="0">
                <a:solidFill>
                  <a:schemeClr val="tx1"/>
                </a:solidFill>
                <a:latin typeface="Aptos" pitchFamily="34" charset="0"/>
                <a:ea typeface="Aptos" pitchFamily="34" charset="-122"/>
                <a:cs typeface="Aptos" pitchFamily="34" charset="-120"/>
              </a:rPr>
              <a:t>Forge collective impact on the toughest community needs</a:t>
            </a:r>
            <a:endParaRPr lang="en-US" sz="1600" dirty="0"/>
          </a:p>
        </p:txBody>
      </p:sp>
      <p:sp>
        <p:nvSpPr>
          <p:cNvPr id="8" name="Shape 5"/>
          <p:cNvSpPr/>
          <p:nvPr/>
        </p:nvSpPr>
        <p:spPr>
          <a:xfrm>
            <a:off x="4343400" y="1965960"/>
            <a:ext cx="3429000" cy="3886200"/>
          </a:xfrm>
          <a:prstGeom prst="rect">
            <a:avLst/>
          </a:prstGeom>
          <a:solidFill>
            <a:srgbClr val="FFE9FD"/>
          </a:solidFill>
          <a:ln w="12700">
            <a:solidFill>
              <a:srgbClr val="FFE9FD"/>
            </a:solidFill>
            <a:prstDash val="solid"/>
          </a:ln>
        </p:spPr>
      </p:sp>
      <p:pic>
        <p:nvPicPr>
          <p:cNvPr id="9" name="Image 1" descr="/Users/deroyperaza/Projects/saaf-templates/source/assets/bar-magenta.png">    </p:cNvPr>
          <p:cNvPicPr>
            <a:picLocks noChangeAspect="1"/>
          </p:cNvPicPr>
          <p:nvPr/>
        </p:nvPicPr>
        <p:blipFill>
          <a:blip r:embed="rId2"/>
          <a:stretch>
            <a:fillRect/>
          </a:stretch>
        </p:blipFill>
        <p:spPr>
          <a:xfrm>
            <a:off x="4343400" y="1965960"/>
            <a:ext cx="3429000" cy="91440"/>
          </a:xfrm>
          <a:prstGeom prst="rect">
            <a:avLst/>
          </a:prstGeom>
        </p:spPr>
      </p:pic>
      <p:sp>
        <p:nvSpPr>
          <p:cNvPr id="10" name="Text 6"/>
          <p:cNvSpPr txBox="1"/>
          <p:nvPr/>
        </p:nvSpPr>
        <p:spPr>
          <a:xfrm>
            <a:off x="4617720" y="2286000"/>
            <a:ext cx="1097280" cy="685800"/>
          </a:xfrm>
          <a:prstGeom prst="rect">
            <a:avLst/>
          </a:prstGeom>
          <a:noFill/>
          <a:ln/>
        </p:spPr>
        <p:txBody>
          <a:bodyPr wrap="square" lIns="0" tIns="0" rIns="0" bIns="0" rtlCol="0" anchor="t"/>
          <a:lstStyle/>
          <a:p>
            <a:pPr algn="l" indent="0" marL="0">
              <a:buNone/>
            </a:pPr>
            <a:r>
              <a:rPr lang="en-US" sz="4400" b="1" dirty="0">
                <a:solidFill>
                  <a:schemeClr val="accent1"/>
                </a:solidFill>
                <a:latin typeface="Aptos Narrow" pitchFamily="34" charset="0"/>
                <a:ea typeface="Aptos Narrow" pitchFamily="34" charset="-122"/>
                <a:cs typeface="Aptos Narrow" pitchFamily="34" charset="-120"/>
              </a:rPr>
              <a:t>02</a:t>
            </a:r>
            <a:endParaRPr lang="en-US" sz="4400" dirty="0"/>
          </a:p>
        </p:txBody>
      </p:sp>
      <p:sp>
        <p:nvSpPr>
          <p:cNvPr id="11" name="Text 7"/>
          <p:cNvSpPr txBox="1"/>
          <p:nvPr/>
        </p:nvSpPr>
        <p:spPr>
          <a:xfrm>
            <a:off x="4617720" y="3154680"/>
            <a:ext cx="2880360" cy="2468880"/>
          </a:xfrm>
          <a:prstGeom prst="rect">
            <a:avLst/>
          </a:prstGeom>
          <a:noFill/>
          <a:ln/>
        </p:spPr>
        <p:txBody>
          <a:bodyPr wrap="square" lIns="0" tIns="0" rIns="0" bIns="0" rtlCol="0" anchor="t"/>
          <a:lstStyle/>
          <a:p>
            <a:pPr algn="l" indent="0" marL="0">
              <a:lnSpc>
                <a:spcPct val="132000"/>
              </a:lnSpc>
              <a:buNone/>
            </a:pPr>
            <a:r>
              <a:rPr lang="en-US" sz="1600" dirty="0">
                <a:solidFill>
                  <a:schemeClr val="tx1"/>
                </a:solidFill>
                <a:latin typeface="Aptos" pitchFamily="34" charset="0"/>
                <a:ea typeface="Aptos" pitchFamily="34" charset="-122"/>
                <a:cs typeface="Aptos" pitchFamily="34" charset="-120"/>
              </a:rPr>
              <a:t>Advance innovative and impactful strategies that lead to systemic change and inspire follow-on investment</a:t>
            </a:r>
            <a:endParaRPr lang="en-US" sz="1600" dirty="0"/>
          </a:p>
        </p:txBody>
      </p:sp>
      <p:sp>
        <p:nvSpPr>
          <p:cNvPr id="12" name="Shape 8"/>
          <p:cNvSpPr/>
          <p:nvPr/>
        </p:nvSpPr>
        <p:spPr>
          <a:xfrm>
            <a:off x="8046720" y="1965960"/>
            <a:ext cx="3429000" cy="3886200"/>
          </a:xfrm>
          <a:prstGeom prst="rect">
            <a:avLst/>
          </a:prstGeom>
          <a:solidFill>
            <a:srgbClr val="FFE9FD"/>
          </a:solidFill>
          <a:ln w="12700">
            <a:solidFill>
              <a:srgbClr val="FFE9FD"/>
            </a:solidFill>
            <a:prstDash val="solid"/>
          </a:ln>
        </p:spPr>
      </p:sp>
      <p:pic>
        <p:nvPicPr>
          <p:cNvPr id="13" name="Image 2" descr="/Users/deroyperaza/Projects/saaf-templates/source/assets/bar-magenta.png">    </p:cNvPr>
          <p:cNvPicPr>
            <a:picLocks noChangeAspect="1"/>
          </p:cNvPicPr>
          <p:nvPr/>
        </p:nvPicPr>
        <p:blipFill>
          <a:blip r:embed="rId3"/>
          <a:stretch>
            <a:fillRect/>
          </a:stretch>
        </p:blipFill>
        <p:spPr>
          <a:xfrm>
            <a:off x="8046720" y="1965960"/>
            <a:ext cx="3429000" cy="91440"/>
          </a:xfrm>
          <a:prstGeom prst="rect">
            <a:avLst/>
          </a:prstGeom>
        </p:spPr>
      </p:pic>
      <p:sp>
        <p:nvSpPr>
          <p:cNvPr id="14" name="Text 9"/>
          <p:cNvSpPr txBox="1"/>
          <p:nvPr/>
        </p:nvSpPr>
        <p:spPr>
          <a:xfrm>
            <a:off x="8321040" y="2286000"/>
            <a:ext cx="1097280" cy="685800"/>
          </a:xfrm>
          <a:prstGeom prst="rect">
            <a:avLst/>
          </a:prstGeom>
          <a:noFill/>
          <a:ln/>
        </p:spPr>
        <p:txBody>
          <a:bodyPr wrap="square" lIns="0" tIns="0" rIns="0" bIns="0" rtlCol="0" anchor="t"/>
          <a:lstStyle/>
          <a:p>
            <a:pPr algn="l" indent="0" marL="0">
              <a:buNone/>
            </a:pPr>
            <a:r>
              <a:rPr lang="en-US" sz="4400" b="1" dirty="0">
                <a:solidFill>
                  <a:schemeClr val="accent1"/>
                </a:solidFill>
                <a:latin typeface="Aptos Narrow" pitchFamily="34" charset="0"/>
                <a:ea typeface="Aptos Narrow" pitchFamily="34" charset="-122"/>
                <a:cs typeface="Aptos Narrow" pitchFamily="34" charset="-120"/>
              </a:rPr>
              <a:t>03</a:t>
            </a:r>
            <a:endParaRPr lang="en-US" sz="4400" dirty="0"/>
          </a:p>
        </p:txBody>
      </p:sp>
      <p:sp>
        <p:nvSpPr>
          <p:cNvPr id="15" name="Text 10"/>
          <p:cNvSpPr txBox="1"/>
          <p:nvPr/>
        </p:nvSpPr>
        <p:spPr>
          <a:xfrm>
            <a:off x="8321040" y="3154680"/>
            <a:ext cx="2880360" cy="2468880"/>
          </a:xfrm>
          <a:prstGeom prst="rect">
            <a:avLst/>
          </a:prstGeom>
          <a:noFill/>
          <a:ln/>
        </p:spPr>
        <p:txBody>
          <a:bodyPr wrap="square" lIns="0" tIns="0" rIns="0" bIns="0" rtlCol="0" anchor="t"/>
          <a:lstStyle/>
          <a:p>
            <a:pPr algn="l" indent="0" marL="0">
              <a:lnSpc>
                <a:spcPct val="132000"/>
              </a:lnSpc>
              <a:buNone/>
            </a:pPr>
            <a:r>
              <a:rPr lang="en-US" sz="1600" dirty="0">
                <a:solidFill>
                  <a:schemeClr val="tx1"/>
                </a:solidFill>
                <a:latin typeface="Aptos" pitchFamily="34" charset="0"/>
                <a:ea typeface="Aptos" pitchFamily="34" charset="-122"/>
                <a:cs typeface="Aptos" pitchFamily="34" charset="-120"/>
              </a:rPr>
              <a:t>Close the opportunity gap by supporting and strengthening nonprofit leaders and organizations, and investing in scholars</a:t>
            </a:r>
            <a:endParaRPr lang="en-US" sz="160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chemeClr val="accent2"/>
        </a:solidFill>
      </p:bgPr>
    </p:bg>
    <p:spTree>
      <p:nvGrpSpPr>
        <p:cNvPr id="1" name=""/>
        <p:cNvGrpSpPr/>
        <p:nvPr/>
      </p:nvGrpSpPr>
      <p:grpSpPr>
        <a:xfrm>
          <a:off x="0" y="0"/>
          <a:ext cx="0" cy="0"/>
          <a:chOff x="0" y="0"/>
          <a:chExt cx="0" cy="0"/>
        </a:xfrm>
      </p:grpSpPr>
      <p:pic>
        <p:nvPicPr>
          <p:cNvPr id="2" name="Image 0" descr="/Users/deroyperaza/Projects/saaf-templates/source/assets/ppt-pillar-corner-2-tr.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photos/crops/div2-tall.jpg">    </p:cNvPr>
          <p:cNvPicPr>
            <a:picLocks noChangeAspect="1"/>
          </p:cNvPicPr>
          <p:nvPr/>
        </p:nvPicPr>
        <p:blipFill>
          <a:blip r:embed="rId2"/>
          <a:stretch>
            <a:fillRect/>
          </a:stretch>
        </p:blipFill>
        <p:spPr>
          <a:xfrm>
            <a:off x="6842455" y="228600"/>
            <a:ext cx="5120640" cy="6400800"/>
          </a:xfrm>
          <a:prstGeom prst="rect">
            <a:avLst/>
          </a:prstGeom>
        </p:spPr>
      </p:pic>
      <p:pic>
        <p:nvPicPr>
          <p:cNvPr id="4" name="Image 2" descr="/Users/deroyperaza/Projects/saaf-templates/source/assets/logo-wordmark-cream.png">    </p:cNvPr>
          <p:cNvPicPr>
            <a:picLocks noChangeAspect="1"/>
          </p:cNvPicPr>
          <p:nvPr/>
        </p:nvPicPr>
        <p:blipFill>
          <a:blip r:embed="rId3"/>
          <a:stretch>
            <a:fillRect/>
          </a:stretch>
        </p:blipFill>
        <p:spPr>
          <a:xfrm>
            <a:off x="640080" y="6035040"/>
            <a:ext cx="1645920" cy="310415"/>
          </a:xfrm>
          <a:prstGeom prst="rect">
            <a:avLst/>
          </a:prstGeom>
        </p:spPr>
      </p:pic>
      <p:sp>
        <p:nvSpPr>
          <p:cNvPr id="5" name="Text 0"/>
          <p:cNvSpPr txBox="1"/>
          <p:nvPr/>
        </p:nvSpPr>
        <p:spPr>
          <a:xfrm>
            <a:off x="640080" y="1691640"/>
            <a:ext cx="5486400" cy="256032"/>
          </a:xfrm>
          <a:prstGeom prst="rect">
            <a:avLst/>
          </a:prstGeom>
          <a:noFill/>
          <a:ln/>
        </p:spPr>
        <p:txBody>
          <a:bodyPr wrap="square" lIns="0" tIns="0" rIns="0" bIns="0" rtlCol="0" anchor="t"/>
          <a:lstStyle/>
          <a:p>
            <a:pPr algn="l" indent="0" marL="0">
              <a:buNone/>
            </a:pPr>
            <a:r>
              <a:rPr lang="en-US" sz="1100" b="1" spc="200" kern="0" dirty="0">
                <a:solidFill>
                  <a:schemeClr val="bg1"/>
                </a:solidFill>
                <a:latin typeface="Aptos" pitchFamily="34" charset="0"/>
                <a:ea typeface="Aptos" pitchFamily="34" charset="-122"/>
                <a:cs typeface="Aptos" pitchFamily="34" charset="-120"/>
              </a:rPr>
              <a:t>PILLAR TWO OF THREE</a:t>
            </a:r>
            <a:endParaRPr lang="en-US" sz="1100" dirty="0"/>
          </a:p>
        </p:txBody>
      </p:sp>
      <p:sp>
        <p:nvSpPr>
          <p:cNvPr id="6" name="Text 0"/>
          <p:cNvSpPr/>
          <p:nvPr>
            <p:ph idx="100" type="title" hasCustomPrompt="1"/>
          </p:nvPr>
        </p:nvSpPr>
        <p:spPr>
          <a:xfrm>
            <a:off x="640080" y="2148840"/>
            <a:ext cx="5486400" cy="1463040"/>
          </a:xfrm>
          <a:prstGeom prst="rect">
            <a:avLst/>
          </a:prstGeom>
          <a:noFill/>
          <a:ln/>
        </p:spPr>
        <p:txBody>
          <a:bodyPr wrap="square" lIns="0" tIns="0" rIns="0" bIns="0" rtlCol="0" anchor="b"/>
          <a:lstStyle/>
          <a:p>
            <a:pPr algn="l" marL="0" indent="0">
              <a:lnSpc>
                <a:spcPct val="100000"/>
              </a:lnSpc>
              <a:spcBef>
                <a:spcPts val="0"/>
              </a:spcBef>
              <a:buNone/>
            </a:pPr>
            <a:r>
              <a:rPr lang="en-US" sz="6000" b="1" dirty="0">
                <a:solidFill>
                  <a:schemeClr val="bg1"/>
                </a:solidFill>
                <a:latin typeface="Aptos Narrow" pitchFamily="34" charset="0"/>
                <a:ea typeface="Aptos Narrow" pitchFamily="34" charset="-122"/>
                <a:cs typeface="Aptos Narrow" pitchFamily="34" charset="-120"/>
              </a:rPr>
              <a:t>Elevate Voice</a:t>
            </a:r>
            <a:endParaRPr lang="en-US" sz="6000" dirty="0"/>
          </a:p>
        </p:txBody>
      </p:sp>
      <p:sp>
        <p:nvSpPr>
          <p:cNvPr id="7" name="Text 0"/>
          <p:cNvSpPr/>
          <p:nvPr>
            <p:ph idx="101" type="body" hasCustomPrompt="1"/>
          </p:nvPr>
        </p:nvSpPr>
        <p:spPr>
          <a:xfrm>
            <a:off x="640080" y="3886200"/>
            <a:ext cx="5029200" cy="1463040"/>
          </a:xfrm>
          <a:prstGeom prst="rect">
            <a:avLst/>
          </a:prstGeom>
          <a:noFill/>
          <a:ln/>
        </p:spPr>
        <p:txBody>
          <a:bodyPr wrap="square" lIns="0" tIns="0" rIns="0" bIns="0" rtlCol="0" anchor="t"/>
          <a:lstStyle/>
          <a:p>
            <a:pPr algn="l" marL="0" indent="0">
              <a:lnSpc>
                <a:spcPct val="125000"/>
              </a:lnSpc>
              <a:spcBef>
                <a:spcPts val="0"/>
              </a:spcBef>
              <a:buNone/>
            </a:pPr>
            <a:r>
              <a:rPr lang="en-US" sz="1890" dirty="0">
                <a:solidFill>
                  <a:schemeClr val="bg1"/>
                </a:solidFill>
                <a:latin typeface="Georgia" pitchFamily="34" charset="0"/>
                <a:ea typeface="Georgia" pitchFamily="34" charset="-122"/>
                <a:cs typeface="Georgia" pitchFamily="34" charset="-120"/>
              </a:rPr>
              <a:t>We are committed to clarifying who we are — our role, values, and voice — across everything we do.</a:t>
            </a:r>
            <a:endParaRPr lang="en-US" sz="189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3" type="body" hasCustomPrompt="1"/>
          </p:nvPr>
        </p:nvSpPr>
        <p:spPr>
          <a:xfrm>
            <a:off x="640080" y="566928"/>
            <a:ext cx="5486400" cy="256032"/>
          </a:xfrm>
          <a:prstGeom prst="rect">
            <a:avLst/>
          </a:prstGeom>
          <a:noFill/>
          <a:ln/>
        </p:spPr>
        <p:txBody>
          <a:bodyPr wrap="square" lIns="0" tIns="0" rIns="0" bIns="0" rtlCol="0" anchor="t"/>
          <a:lstStyle/>
          <a:p>
            <a:pPr algn="l" marL="0" indent="0">
              <a:lnSpc>
                <a:spcPct val="100000"/>
              </a:lnSpc>
              <a:spcBef>
                <a:spcPts val="0"/>
              </a:spcBef>
              <a:buNone/>
            </a:pPr>
            <a:r>
              <a:rPr lang="en-US" sz="1100" b="1" spc="200" kern="0" dirty="0">
                <a:solidFill>
                  <a:schemeClr val="accent2"/>
                </a:solidFill>
                <a:latin typeface="Aptos" pitchFamily="34" charset="0"/>
                <a:ea typeface="Aptos" pitchFamily="34" charset="-122"/>
                <a:cs typeface="Aptos" pitchFamily="34" charset="-120"/>
              </a:rPr>
              <a:t>ELEVATE VOICE</a:t>
            </a:r>
            <a:endParaRPr lang="en-US" sz="1100" dirty="0"/>
          </a:p>
        </p:txBody>
      </p:sp>
      <p:sp>
        <p:nvSpPr>
          <p:cNvPr id="3" name="Text 0"/>
          <p:cNvSpPr/>
          <p:nvPr>
            <p:ph idx="102" type="title" hasCustomPrompt="1"/>
          </p:nvPr>
        </p:nvSpPr>
        <p:spPr>
          <a:xfrm>
            <a:off x="640080" y="822960"/>
            <a:ext cx="8229600" cy="822960"/>
          </a:xfrm>
          <a:prstGeom prst="rect">
            <a:avLst/>
          </a:prstGeom>
          <a:noFill/>
          <a:ln/>
        </p:spPr>
        <p:txBody>
          <a:bodyPr wrap="square" lIns="0" tIns="0" rIns="0" bIns="0" rtlCol="0" anchor="t"/>
          <a:lstStyle/>
          <a:p>
            <a:pPr algn="l" marL="0" indent="0">
              <a:lnSpc>
                <a:spcPct val="100000"/>
              </a:lnSpc>
              <a:spcBef>
                <a:spcPts val="0"/>
              </a:spcBef>
              <a:buNone/>
            </a:pPr>
            <a:r>
              <a:rPr lang="en-US" sz="4000" b="1" dirty="0">
                <a:solidFill>
                  <a:schemeClr val="tx1"/>
                </a:solidFill>
                <a:latin typeface="Aptos Narrow" pitchFamily="34" charset="0"/>
                <a:ea typeface="Aptos Narrow" pitchFamily="34" charset="-122"/>
                <a:cs typeface="Aptos Narrow" pitchFamily="34" charset="-120"/>
              </a:rPr>
              <a:t>Our strategies</a:t>
            </a:r>
            <a:endParaRPr lang="en-US" sz="4000" dirty="0"/>
          </a:p>
        </p:txBody>
      </p:sp>
      <p:sp>
        <p:nvSpPr>
          <p:cNvPr id="4" name="Shape 2"/>
          <p:cNvSpPr/>
          <p:nvPr/>
        </p:nvSpPr>
        <p:spPr>
          <a:xfrm>
            <a:off x="640080" y="1965960"/>
            <a:ext cx="3429000" cy="3886200"/>
          </a:xfrm>
          <a:prstGeom prst="rect">
            <a:avLst/>
          </a:prstGeom>
          <a:solidFill>
            <a:srgbClr val="D2F7FC"/>
          </a:solidFill>
          <a:ln w="12700">
            <a:solidFill>
              <a:srgbClr val="D2F7FC"/>
            </a:solidFill>
            <a:prstDash val="solid"/>
          </a:ln>
        </p:spPr>
      </p:sp>
      <p:pic>
        <p:nvPicPr>
          <p:cNvPr id="5" name="Image 0" descr="/Users/deroyperaza/Projects/saaf-templates/source/assets/bar-teal.png">    </p:cNvPr>
          <p:cNvPicPr>
            <a:picLocks noChangeAspect="1"/>
          </p:cNvPicPr>
          <p:nvPr/>
        </p:nvPicPr>
        <p:blipFill>
          <a:blip r:embed="rId1"/>
          <a:stretch>
            <a:fillRect/>
          </a:stretch>
        </p:blipFill>
        <p:spPr>
          <a:xfrm>
            <a:off x="640080" y="1965960"/>
            <a:ext cx="3429000" cy="91440"/>
          </a:xfrm>
          <a:prstGeom prst="rect">
            <a:avLst/>
          </a:prstGeom>
        </p:spPr>
      </p:pic>
      <p:sp>
        <p:nvSpPr>
          <p:cNvPr id="6" name="Text 3"/>
          <p:cNvSpPr txBox="1"/>
          <p:nvPr/>
        </p:nvSpPr>
        <p:spPr>
          <a:xfrm>
            <a:off x="914400" y="2286000"/>
            <a:ext cx="1097280" cy="685800"/>
          </a:xfrm>
          <a:prstGeom prst="rect">
            <a:avLst/>
          </a:prstGeom>
          <a:noFill/>
          <a:ln/>
        </p:spPr>
        <p:txBody>
          <a:bodyPr wrap="square" lIns="0" tIns="0" rIns="0" bIns="0" rtlCol="0" anchor="t"/>
          <a:lstStyle/>
          <a:p>
            <a:pPr algn="l" indent="0" marL="0">
              <a:buNone/>
            </a:pPr>
            <a:r>
              <a:rPr lang="en-US" sz="4400" b="1" dirty="0">
                <a:solidFill>
                  <a:schemeClr val="accent2"/>
                </a:solidFill>
                <a:latin typeface="Aptos Narrow" pitchFamily="34" charset="0"/>
                <a:ea typeface="Aptos Narrow" pitchFamily="34" charset="-122"/>
                <a:cs typeface="Aptos Narrow" pitchFamily="34" charset="-120"/>
              </a:rPr>
              <a:t>01</a:t>
            </a:r>
            <a:endParaRPr lang="en-US" sz="4400" dirty="0"/>
          </a:p>
        </p:txBody>
      </p:sp>
      <p:sp>
        <p:nvSpPr>
          <p:cNvPr id="7" name="Text 4"/>
          <p:cNvSpPr txBox="1"/>
          <p:nvPr/>
        </p:nvSpPr>
        <p:spPr>
          <a:xfrm>
            <a:off x="914400" y="3154680"/>
            <a:ext cx="2880360" cy="2468880"/>
          </a:xfrm>
          <a:prstGeom prst="rect">
            <a:avLst/>
          </a:prstGeom>
          <a:noFill/>
          <a:ln/>
        </p:spPr>
        <p:txBody>
          <a:bodyPr wrap="square" lIns="0" tIns="0" rIns="0" bIns="0" rtlCol="0" anchor="t"/>
          <a:lstStyle/>
          <a:p>
            <a:pPr algn="l" indent="0" marL="0">
              <a:lnSpc>
                <a:spcPct val="132000"/>
              </a:lnSpc>
              <a:buNone/>
            </a:pPr>
            <a:r>
              <a:rPr lang="en-US" sz="1600" dirty="0">
                <a:solidFill>
                  <a:schemeClr val="tx1"/>
                </a:solidFill>
                <a:latin typeface="Aptos" pitchFamily="34" charset="0"/>
                <a:ea typeface="Aptos" pitchFamily="34" charset="-122"/>
                <a:cs typeface="Aptos" pitchFamily="34" charset="-120"/>
              </a:rPr>
              <a:t>Strengthen brand identity to unify messaging and increase public awareness</a:t>
            </a:r>
            <a:endParaRPr lang="en-US" sz="1600" dirty="0"/>
          </a:p>
        </p:txBody>
      </p:sp>
      <p:sp>
        <p:nvSpPr>
          <p:cNvPr id="8" name="Shape 5"/>
          <p:cNvSpPr/>
          <p:nvPr/>
        </p:nvSpPr>
        <p:spPr>
          <a:xfrm>
            <a:off x="4343400" y="1965960"/>
            <a:ext cx="3429000" cy="3886200"/>
          </a:xfrm>
          <a:prstGeom prst="rect">
            <a:avLst/>
          </a:prstGeom>
          <a:solidFill>
            <a:srgbClr val="D2F7FC"/>
          </a:solidFill>
          <a:ln w="12700">
            <a:solidFill>
              <a:srgbClr val="D2F7FC"/>
            </a:solidFill>
            <a:prstDash val="solid"/>
          </a:ln>
        </p:spPr>
      </p:sp>
      <p:pic>
        <p:nvPicPr>
          <p:cNvPr id="9" name="Image 1" descr="/Users/deroyperaza/Projects/saaf-templates/source/assets/bar-teal.png">    </p:cNvPr>
          <p:cNvPicPr>
            <a:picLocks noChangeAspect="1"/>
          </p:cNvPicPr>
          <p:nvPr/>
        </p:nvPicPr>
        <p:blipFill>
          <a:blip r:embed="rId2"/>
          <a:stretch>
            <a:fillRect/>
          </a:stretch>
        </p:blipFill>
        <p:spPr>
          <a:xfrm>
            <a:off x="4343400" y="1965960"/>
            <a:ext cx="3429000" cy="91440"/>
          </a:xfrm>
          <a:prstGeom prst="rect">
            <a:avLst/>
          </a:prstGeom>
        </p:spPr>
      </p:pic>
      <p:sp>
        <p:nvSpPr>
          <p:cNvPr id="10" name="Text 6"/>
          <p:cNvSpPr txBox="1"/>
          <p:nvPr/>
        </p:nvSpPr>
        <p:spPr>
          <a:xfrm>
            <a:off x="4617720" y="2286000"/>
            <a:ext cx="1097280" cy="685800"/>
          </a:xfrm>
          <a:prstGeom prst="rect">
            <a:avLst/>
          </a:prstGeom>
          <a:noFill/>
          <a:ln/>
        </p:spPr>
        <p:txBody>
          <a:bodyPr wrap="square" lIns="0" tIns="0" rIns="0" bIns="0" rtlCol="0" anchor="t"/>
          <a:lstStyle/>
          <a:p>
            <a:pPr algn="l" indent="0" marL="0">
              <a:buNone/>
            </a:pPr>
            <a:r>
              <a:rPr lang="en-US" sz="4400" b="1" dirty="0">
                <a:solidFill>
                  <a:schemeClr val="accent2"/>
                </a:solidFill>
                <a:latin typeface="Aptos Narrow" pitchFamily="34" charset="0"/>
                <a:ea typeface="Aptos Narrow" pitchFamily="34" charset="-122"/>
                <a:cs typeface="Aptos Narrow" pitchFamily="34" charset="-120"/>
              </a:rPr>
              <a:t>02</a:t>
            </a:r>
            <a:endParaRPr lang="en-US" sz="4400" dirty="0"/>
          </a:p>
        </p:txBody>
      </p:sp>
      <p:sp>
        <p:nvSpPr>
          <p:cNvPr id="11" name="Text 7"/>
          <p:cNvSpPr txBox="1"/>
          <p:nvPr/>
        </p:nvSpPr>
        <p:spPr>
          <a:xfrm>
            <a:off x="4617720" y="3154680"/>
            <a:ext cx="2880360" cy="2468880"/>
          </a:xfrm>
          <a:prstGeom prst="rect">
            <a:avLst/>
          </a:prstGeom>
          <a:noFill/>
          <a:ln/>
        </p:spPr>
        <p:txBody>
          <a:bodyPr wrap="square" lIns="0" tIns="0" rIns="0" bIns="0" rtlCol="0" anchor="t"/>
          <a:lstStyle/>
          <a:p>
            <a:pPr algn="l" indent="0" marL="0">
              <a:lnSpc>
                <a:spcPct val="132000"/>
              </a:lnSpc>
              <a:buNone/>
            </a:pPr>
            <a:r>
              <a:rPr lang="en-US" sz="1600" dirty="0">
                <a:solidFill>
                  <a:schemeClr val="tx1"/>
                </a:solidFill>
                <a:latin typeface="Aptos" pitchFamily="34" charset="0"/>
                <a:ea typeface="Aptos" pitchFamily="34" charset="-122"/>
                <a:cs typeface="Aptos" pitchFamily="34" charset="-120"/>
              </a:rPr>
              <a:t>Engage communities through inclusive and authentic storytelling</a:t>
            </a:r>
            <a:endParaRPr lang="en-US" sz="1600" dirty="0"/>
          </a:p>
        </p:txBody>
      </p:sp>
      <p:sp>
        <p:nvSpPr>
          <p:cNvPr id="12" name="Shape 8"/>
          <p:cNvSpPr/>
          <p:nvPr/>
        </p:nvSpPr>
        <p:spPr>
          <a:xfrm>
            <a:off x="8046720" y="1965960"/>
            <a:ext cx="3429000" cy="3886200"/>
          </a:xfrm>
          <a:prstGeom prst="rect">
            <a:avLst/>
          </a:prstGeom>
          <a:solidFill>
            <a:srgbClr val="D2F7FC"/>
          </a:solidFill>
          <a:ln w="12700">
            <a:solidFill>
              <a:srgbClr val="D2F7FC"/>
            </a:solidFill>
            <a:prstDash val="solid"/>
          </a:ln>
        </p:spPr>
      </p:sp>
      <p:pic>
        <p:nvPicPr>
          <p:cNvPr id="13" name="Image 2" descr="/Users/deroyperaza/Projects/saaf-templates/source/assets/bar-teal.png">    </p:cNvPr>
          <p:cNvPicPr>
            <a:picLocks noChangeAspect="1"/>
          </p:cNvPicPr>
          <p:nvPr/>
        </p:nvPicPr>
        <p:blipFill>
          <a:blip r:embed="rId3"/>
          <a:stretch>
            <a:fillRect/>
          </a:stretch>
        </p:blipFill>
        <p:spPr>
          <a:xfrm>
            <a:off x="8046720" y="1965960"/>
            <a:ext cx="3429000" cy="91440"/>
          </a:xfrm>
          <a:prstGeom prst="rect">
            <a:avLst/>
          </a:prstGeom>
        </p:spPr>
      </p:pic>
      <p:sp>
        <p:nvSpPr>
          <p:cNvPr id="14" name="Text 9"/>
          <p:cNvSpPr txBox="1"/>
          <p:nvPr/>
        </p:nvSpPr>
        <p:spPr>
          <a:xfrm>
            <a:off x="8321040" y="2286000"/>
            <a:ext cx="1097280" cy="685800"/>
          </a:xfrm>
          <a:prstGeom prst="rect">
            <a:avLst/>
          </a:prstGeom>
          <a:noFill/>
          <a:ln/>
        </p:spPr>
        <p:txBody>
          <a:bodyPr wrap="square" lIns="0" tIns="0" rIns="0" bIns="0" rtlCol="0" anchor="t"/>
          <a:lstStyle/>
          <a:p>
            <a:pPr algn="l" indent="0" marL="0">
              <a:buNone/>
            </a:pPr>
            <a:r>
              <a:rPr lang="en-US" sz="4400" b="1" dirty="0">
                <a:solidFill>
                  <a:schemeClr val="accent2"/>
                </a:solidFill>
                <a:latin typeface="Aptos Narrow" pitchFamily="34" charset="0"/>
                <a:ea typeface="Aptos Narrow" pitchFamily="34" charset="-122"/>
                <a:cs typeface="Aptos Narrow" pitchFamily="34" charset="-120"/>
              </a:rPr>
              <a:t>03</a:t>
            </a:r>
            <a:endParaRPr lang="en-US" sz="4400" dirty="0"/>
          </a:p>
        </p:txBody>
      </p:sp>
      <p:sp>
        <p:nvSpPr>
          <p:cNvPr id="15" name="Text 10"/>
          <p:cNvSpPr txBox="1"/>
          <p:nvPr/>
        </p:nvSpPr>
        <p:spPr>
          <a:xfrm>
            <a:off x="8321040" y="3154680"/>
            <a:ext cx="2880360" cy="2468880"/>
          </a:xfrm>
          <a:prstGeom prst="rect">
            <a:avLst/>
          </a:prstGeom>
          <a:noFill/>
          <a:ln/>
        </p:spPr>
        <p:txBody>
          <a:bodyPr wrap="square" lIns="0" tIns="0" rIns="0" bIns="0" rtlCol="0" anchor="t"/>
          <a:lstStyle/>
          <a:p>
            <a:pPr algn="l" indent="0" marL="0">
              <a:lnSpc>
                <a:spcPct val="132000"/>
              </a:lnSpc>
              <a:buNone/>
            </a:pPr>
            <a:r>
              <a:rPr lang="en-US" sz="1600" dirty="0">
                <a:solidFill>
                  <a:schemeClr val="tx1"/>
                </a:solidFill>
                <a:latin typeface="Aptos" pitchFamily="34" charset="0"/>
                <a:ea typeface="Aptos" pitchFamily="34" charset="-122"/>
                <a:cs typeface="Aptos" pitchFamily="34" charset="-120"/>
              </a:rPr>
              <a:t>Deepen audience engagement to broaden philanthropic participation</a:t>
            </a:r>
            <a:endParaRPr lang="en-US" sz="160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chemeClr val="accent3"/>
        </a:solidFill>
      </p:bgPr>
    </p:bg>
    <p:spTree>
      <p:nvGrpSpPr>
        <p:cNvPr id="1" name=""/>
        <p:cNvGrpSpPr/>
        <p:nvPr/>
      </p:nvGrpSpPr>
      <p:grpSpPr>
        <a:xfrm>
          <a:off x="0" y="0"/>
          <a:ext cx="0" cy="0"/>
          <a:chOff x="0" y="0"/>
          <a:chExt cx="0" cy="0"/>
        </a:xfrm>
      </p:grpSpPr>
      <p:pic>
        <p:nvPicPr>
          <p:cNvPr id="2" name="Image 0" descr="/Users/deroyperaza/Projects/saaf-templates/source/assets/ppt-pillar-corner-3-tl.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photos/crops/div3-tall.jpg">    </p:cNvPr>
          <p:cNvPicPr>
            <a:picLocks noChangeAspect="1"/>
          </p:cNvPicPr>
          <p:nvPr/>
        </p:nvPicPr>
        <p:blipFill>
          <a:blip r:embed="rId2"/>
          <a:stretch>
            <a:fillRect/>
          </a:stretch>
        </p:blipFill>
        <p:spPr>
          <a:xfrm>
            <a:off x="228600" y="228600"/>
            <a:ext cx="5120640" cy="6400800"/>
          </a:xfrm>
          <a:prstGeom prst="rect">
            <a:avLst/>
          </a:prstGeom>
        </p:spPr>
      </p:pic>
      <p:pic>
        <p:nvPicPr>
          <p:cNvPr id="4" name="Image 2" descr="/Users/deroyperaza/Projects/saaf-templates/source/assets/logo-wordmark-cream.png">    </p:cNvPr>
          <p:cNvPicPr>
            <a:picLocks noChangeAspect="1"/>
          </p:cNvPicPr>
          <p:nvPr/>
        </p:nvPicPr>
        <p:blipFill>
          <a:blip r:embed="rId3"/>
          <a:stretch>
            <a:fillRect/>
          </a:stretch>
        </p:blipFill>
        <p:spPr>
          <a:xfrm>
            <a:off x="6126480" y="6035040"/>
            <a:ext cx="1645920" cy="310415"/>
          </a:xfrm>
          <a:prstGeom prst="rect">
            <a:avLst/>
          </a:prstGeom>
        </p:spPr>
      </p:pic>
      <p:sp>
        <p:nvSpPr>
          <p:cNvPr id="5" name="Text 0"/>
          <p:cNvSpPr txBox="1"/>
          <p:nvPr/>
        </p:nvSpPr>
        <p:spPr>
          <a:xfrm>
            <a:off x="6126480" y="1691640"/>
            <a:ext cx="5486400" cy="256032"/>
          </a:xfrm>
          <a:prstGeom prst="rect">
            <a:avLst/>
          </a:prstGeom>
          <a:noFill/>
          <a:ln/>
        </p:spPr>
        <p:txBody>
          <a:bodyPr wrap="square" lIns="0" tIns="0" rIns="0" bIns="0" rtlCol="0" anchor="t"/>
          <a:lstStyle/>
          <a:p>
            <a:pPr algn="l" indent="0" marL="0">
              <a:buNone/>
            </a:pPr>
            <a:r>
              <a:rPr lang="en-US" sz="1100" b="1" spc="200" kern="0" dirty="0">
                <a:solidFill>
                  <a:schemeClr val="bg1"/>
                </a:solidFill>
                <a:latin typeface="Aptos" pitchFamily="34" charset="0"/>
                <a:ea typeface="Aptos" pitchFamily="34" charset="-122"/>
                <a:cs typeface="Aptos" pitchFamily="34" charset="-120"/>
              </a:rPr>
              <a:t>PILLAR THREE OF THREE</a:t>
            </a:r>
            <a:endParaRPr lang="en-US" sz="1100" dirty="0"/>
          </a:p>
        </p:txBody>
      </p:sp>
      <p:sp>
        <p:nvSpPr>
          <p:cNvPr id="6" name="Text 0"/>
          <p:cNvSpPr/>
          <p:nvPr>
            <p:ph idx="100" type="title" hasCustomPrompt="1"/>
          </p:nvPr>
        </p:nvSpPr>
        <p:spPr>
          <a:xfrm>
            <a:off x="6126480" y="2148840"/>
            <a:ext cx="5486400" cy="1463040"/>
          </a:xfrm>
          <a:prstGeom prst="rect">
            <a:avLst/>
          </a:prstGeom>
          <a:noFill/>
          <a:ln/>
        </p:spPr>
        <p:txBody>
          <a:bodyPr wrap="square" lIns="0" tIns="0" rIns="0" bIns="0" rtlCol="0" anchor="b"/>
          <a:lstStyle/>
          <a:p>
            <a:pPr algn="l" marL="0" indent="0">
              <a:lnSpc>
                <a:spcPct val="100000"/>
              </a:lnSpc>
              <a:spcBef>
                <a:spcPts val="0"/>
              </a:spcBef>
              <a:buNone/>
            </a:pPr>
            <a:r>
              <a:rPr lang="en-US" sz="6000" b="1" dirty="0">
                <a:solidFill>
                  <a:schemeClr val="bg1"/>
                </a:solidFill>
                <a:latin typeface="Aptos Narrow" pitchFamily="34" charset="0"/>
                <a:ea typeface="Aptos Narrow" pitchFamily="34" charset="-122"/>
                <a:cs typeface="Aptos Narrow" pitchFamily="34" charset="-120"/>
              </a:rPr>
              <a:t>Build Futures</a:t>
            </a:r>
            <a:endParaRPr lang="en-US" sz="6000" dirty="0"/>
          </a:p>
        </p:txBody>
      </p:sp>
      <p:sp>
        <p:nvSpPr>
          <p:cNvPr id="7" name="Text 0"/>
          <p:cNvSpPr/>
          <p:nvPr>
            <p:ph idx="101" type="body" hasCustomPrompt="1"/>
          </p:nvPr>
        </p:nvSpPr>
        <p:spPr>
          <a:xfrm>
            <a:off x="6126480" y="3886200"/>
            <a:ext cx="5029200" cy="1463040"/>
          </a:xfrm>
          <a:prstGeom prst="rect">
            <a:avLst/>
          </a:prstGeom>
          <a:noFill/>
          <a:ln/>
        </p:spPr>
        <p:txBody>
          <a:bodyPr wrap="square" lIns="0" tIns="0" rIns="0" bIns="0" rtlCol="0" anchor="t"/>
          <a:lstStyle/>
          <a:p>
            <a:pPr algn="l" marL="0" indent="0">
              <a:lnSpc>
                <a:spcPct val="125000"/>
              </a:lnSpc>
              <a:spcBef>
                <a:spcPts val="0"/>
              </a:spcBef>
              <a:buNone/>
            </a:pPr>
            <a:r>
              <a:rPr lang="en-US" sz="1890" dirty="0">
                <a:solidFill>
                  <a:schemeClr val="bg1"/>
                </a:solidFill>
                <a:latin typeface="Georgia" pitchFamily="34" charset="0"/>
                <a:ea typeface="Georgia" pitchFamily="34" charset="-122"/>
                <a:cs typeface="Georgia" pitchFamily="34" charset="-120"/>
              </a:rPr>
              <a:t>Inspire both private and public investment for the benefit of our region.</a:t>
            </a:r>
            <a:endParaRPr lang="en-US" sz="189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3" type="body" hasCustomPrompt="1"/>
          </p:nvPr>
        </p:nvSpPr>
        <p:spPr>
          <a:xfrm>
            <a:off x="640080" y="566928"/>
            <a:ext cx="5486400" cy="256032"/>
          </a:xfrm>
          <a:prstGeom prst="rect">
            <a:avLst/>
          </a:prstGeom>
          <a:noFill/>
          <a:ln/>
        </p:spPr>
        <p:txBody>
          <a:bodyPr wrap="square" lIns="0" tIns="0" rIns="0" bIns="0" rtlCol="0" anchor="t"/>
          <a:lstStyle/>
          <a:p>
            <a:pPr algn="l" marL="0" indent="0">
              <a:lnSpc>
                <a:spcPct val="100000"/>
              </a:lnSpc>
              <a:spcBef>
                <a:spcPts val="0"/>
              </a:spcBef>
              <a:buNone/>
            </a:pPr>
            <a:r>
              <a:rPr lang="en-US" sz="1100" b="1" spc="200" kern="0" dirty="0">
                <a:solidFill>
                  <a:schemeClr val="accent3"/>
                </a:solidFill>
                <a:latin typeface="Aptos" pitchFamily="34" charset="0"/>
                <a:ea typeface="Aptos" pitchFamily="34" charset="-122"/>
                <a:cs typeface="Aptos" pitchFamily="34" charset="-120"/>
              </a:rPr>
              <a:t>BUILD FUTURES</a:t>
            </a:r>
            <a:endParaRPr lang="en-US" sz="1100" dirty="0"/>
          </a:p>
        </p:txBody>
      </p:sp>
      <p:sp>
        <p:nvSpPr>
          <p:cNvPr id="3" name="Text 0"/>
          <p:cNvSpPr/>
          <p:nvPr>
            <p:ph idx="102" type="title" hasCustomPrompt="1"/>
          </p:nvPr>
        </p:nvSpPr>
        <p:spPr>
          <a:xfrm>
            <a:off x="640080" y="822960"/>
            <a:ext cx="8229600" cy="822960"/>
          </a:xfrm>
          <a:prstGeom prst="rect">
            <a:avLst/>
          </a:prstGeom>
          <a:noFill/>
          <a:ln/>
        </p:spPr>
        <p:txBody>
          <a:bodyPr wrap="square" lIns="0" tIns="0" rIns="0" bIns="0" rtlCol="0" anchor="t"/>
          <a:lstStyle/>
          <a:p>
            <a:pPr algn="l" marL="0" indent="0">
              <a:lnSpc>
                <a:spcPct val="100000"/>
              </a:lnSpc>
              <a:spcBef>
                <a:spcPts val="0"/>
              </a:spcBef>
              <a:buNone/>
            </a:pPr>
            <a:r>
              <a:rPr lang="en-US" sz="4000" b="1" dirty="0">
                <a:solidFill>
                  <a:schemeClr val="tx1"/>
                </a:solidFill>
                <a:latin typeface="Aptos Narrow" pitchFamily="34" charset="0"/>
                <a:ea typeface="Aptos Narrow" pitchFamily="34" charset="-122"/>
                <a:cs typeface="Aptos Narrow" pitchFamily="34" charset="-120"/>
              </a:rPr>
              <a:t>Our strategies</a:t>
            </a:r>
            <a:endParaRPr lang="en-US" sz="4000" dirty="0"/>
          </a:p>
        </p:txBody>
      </p:sp>
      <p:sp>
        <p:nvSpPr>
          <p:cNvPr id="4" name="Shape 2"/>
          <p:cNvSpPr/>
          <p:nvPr/>
        </p:nvSpPr>
        <p:spPr>
          <a:xfrm>
            <a:off x="640080" y="1965960"/>
            <a:ext cx="3429000" cy="3886200"/>
          </a:xfrm>
          <a:prstGeom prst="rect">
            <a:avLst/>
          </a:prstGeom>
          <a:solidFill>
            <a:srgbClr val="FFECD4"/>
          </a:solidFill>
          <a:ln w="12700">
            <a:solidFill>
              <a:srgbClr val="FFECD4"/>
            </a:solidFill>
            <a:prstDash val="solid"/>
          </a:ln>
        </p:spPr>
      </p:sp>
      <p:pic>
        <p:nvPicPr>
          <p:cNvPr id="5" name="Image 0" descr="/Users/deroyperaza/Projects/saaf-templates/source/assets/bar-orange.png">    </p:cNvPr>
          <p:cNvPicPr>
            <a:picLocks noChangeAspect="1"/>
          </p:cNvPicPr>
          <p:nvPr/>
        </p:nvPicPr>
        <p:blipFill>
          <a:blip r:embed="rId1"/>
          <a:stretch>
            <a:fillRect/>
          </a:stretch>
        </p:blipFill>
        <p:spPr>
          <a:xfrm>
            <a:off x="640080" y="1965960"/>
            <a:ext cx="3429000" cy="91440"/>
          </a:xfrm>
          <a:prstGeom prst="rect">
            <a:avLst/>
          </a:prstGeom>
        </p:spPr>
      </p:pic>
      <p:sp>
        <p:nvSpPr>
          <p:cNvPr id="6" name="Text 3"/>
          <p:cNvSpPr txBox="1"/>
          <p:nvPr/>
        </p:nvSpPr>
        <p:spPr>
          <a:xfrm>
            <a:off x="914400" y="2286000"/>
            <a:ext cx="1097280" cy="685800"/>
          </a:xfrm>
          <a:prstGeom prst="rect">
            <a:avLst/>
          </a:prstGeom>
          <a:noFill/>
          <a:ln/>
        </p:spPr>
        <p:txBody>
          <a:bodyPr wrap="square" lIns="0" tIns="0" rIns="0" bIns="0" rtlCol="0" anchor="t"/>
          <a:lstStyle/>
          <a:p>
            <a:pPr algn="l" indent="0" marL="0">
              <a:buNone/>
            </a:pPr>
            <a:r>
              <a:rPr lang="en-US" sz="4400" b="1" dirty="0">
                <a:solidFill>
                  <a:schemeClr val="accent3"/>
                </a:solidFill>
                <a:latin typeface="Aptos Narrow" pitchFamily="34" charset="0"/>
                <a:ea typeface="Aptos Narrow" pitchFamily="34" charset="-122"/>
                <a:cs typeface="Aptos Narrow" pitchFamily="34" charset="-120"/>
              </a:rPr>
              <a:t>01</a:t>
            </a:r>
            <a:endParaRPr lang="en-US" sz="4400" dirty="0"/>
          </a:p>
        </p:txBody>
      </p:sp>
      <p:sp>
        <p:nvSpPr>
          <p:cNvPr id="7" name="Text 4"/>
          <p:cNvSpPr txBox="1"/>
          <p:nvPr/>
        </p:nvSpPr>
        <p:spPr>
          <a:xfrm>
            <a:off x="914400" y="3154680"/>
            <a:ext cx="2880360" cy="2468880"/>
          </a:xfrm>
          <a:prstGeom prst="rect">
            <a:avLst/>
          </a:prstGeom>
          <a:noFill/>
          <a:ln/>
        </p:spPr>
        <p:txBody>
          <a:bodyPr wrap="square" lIns="0" tIns="0" rIns="0" bIns="0" rtlCol="0" anchor="t"/>
          <a:lstStyle/>
          <a:p>
            <a:pPr algn="l" indent="0" marL="0">
              <a:lnSpc>
                <a:spcPct val="132000"/>
              </a:lnSpc>
              <a:buNone/>
            </a:pPr>
            <a:r>
              <a:rPr lang="en-US" sz="1600" dirty="0">
                <a:solidFill>
                  <a:schemeClr val="tx1"/>
                </a:solidFill>
                <a:latin typeface="Aptos" pitchFamily="34" charset="0"/>
                <a:ea typeface="Aptos" pitchFamily="34" charset="-122"/>
                <a:cs typeface="Aptos" pitchFamily="34" charset="-120"/>
              </a:rPr>
              <a:t>Channel the sense of urgency for closing the opportunity gap into new giving</a:t>
            </a:r>
            <a:endParaRPr lang="en-US" sz="1600" dirty="0"/>
          </a:p>
        </p:txBody>
      </p:sp>
      <p:sp>
        <p:nvSpPr>
          <p:cNvPr id="8" name="Shape 5"/>
          <p:cNvSpPr/>
          <p:nvPr/>
        </p:nvSpPr>
        <p:spPr>
          <a:xfrm>
            <a:off x="4343400" y="1965960"/>
            <a:ext cx="3429000" cy="3886200"/>
          </a:xfrm>
          <a:prstGeom prst="rect">
            <a:avLst/>
          </a:prstGeom>
          <a:solidFill>
            <a:srgbClr val="FFECD4"/>
          </a:solidFill>
          <a:ln w="12700">
            <a:solidFill>
              <a:srgbClr val="FFECD4"/>
            </a:solidFill>
            <a:prstDash val="solid"/>
          </a:ln>
        </p:spPr>
      </p:sp>
      <p:pic>
        <p:nvPicPr>
          <p:cNvPr id="9" name="Image 1" descr="/Users/deroyperaza/Projects/saaf-templates/source/assets/bar-orange.png">    </p:cNvPr>
          <p:cNvPicPr>
            <a:picLocks noChangeAspect="1"/>
          </p:cNvPicPr>
          <p:nvPr/>
        </p:nvPicPr>
        <p:blipFill>
          <a:blip r:embed="rId2"/>
          <a:stretch>
            <a:fillRect/>
          </a:stretch>
        </p:blipFill>
        <p:spPr>
          <a:xfrm>
            <a:off x="4343400" y="1965960"/>
            <a:ext cx="3429000" cy="91440"/>
          </a:xfrm>
          <a:prstGeom prst="rect">
            <a:avLst/>
          </a:prstGeom>
        </p:spPr>
      </p:pic>
      <p:sp>
        <p:nvSpPr>
          <p:cNvPr id="10" name="Text 6"/>
          <p:cNvSpPr txBox="1"/>
          <p:nvPr/>
        </p:nvSpPr>
        <p:spPr>
          <a:xfrm>
            <a:off x="4617720" y="2286000"/>
            <a:ext cx="1097280" cy="685800"/>
          </a:xfrm>
          <a:prstGeom prst="rect">
            <a:avLst/>
          </a:prstGeom>
          <a:noFill/>
          <a:ln/>
        </p:spPr>
        <p:txBody>
          <a:bodyPr wrap="square" lIns="0" tIns="0" rIns="0" bIns="0" rtlCol="0" anchor="t"/>
          <a:lstStyle/>
          <a:p>
            <a:pPr algn="l" indent="0" marL="0">
              <a:buNone/>
            </a:pPr>
            <a:r>
              <a:rPr lang="en-US" sz="4400" b="1" dirty="0">
                <a:solidFill>
                  <a:schemeClr val="accent3"/>
                </a:solidFill>
                <a:latin typeface="Aptos Narrow" pitchFamily="34" charset="0"/>
                <a:ea typeface="Aptos Narrow" pitchFamily="34" charset="-122"/>
                <a:cs typeface="Aptos Narrow" pitchFamily="34" charset="-120"/>
              </a:rPr>
              <a:t>02</a:t>
            </a:r>
            <a:endParaRPr lang="en-US" sz="4400" dirty="0"/>
          </a:p>
        </p:txBody>
      </p:sp>
      <p:sp>
        <p:nvSpPr>
          <p:cNvPr id="11" name="Text 7"/>
          <p:cNvSpPr txBox="1"/>
          <p:nvPr/>
        </p:nvSpPr>
        <p:spPr>
          <a:xfrm>
            <a:off x="4617720" y="3154680"/>
            <a:ext cx="2880360" cy="2468880"/>
          </a:xfrm>
          <a:prstGeom prst="rect">
            <a:avLst/>
          </a:prstGeom>
          <a:noFill/>
          <a:ln/>
        </p:spPr>
        <p:txBody>
          <a:bodyPr wrap="square" lIns="0" tIns="0" rIns="0" bIns="0" rtlCol="0" anchor="t"/>
          <a:lstStyle/>
          <a:p>
            <a:pPr algn="l" indent="0" marL="0">
              <a:lnSpc>
                <a:spcPct val="132000"/>
              </a:lnSpc>
              <a:buNone/>
            </a:pPr>
            <a:r>
              <a:rPr lang="en-US" sz="1600" dirty="0">
                <a:solidFill>
                  <a:schemeClr val="tx1"/>
                </a:solidFill>
                <a:latin typeface="Aptos" pitchFamily="34" charset="0"/>
                <a:ea typeface="Aptos" pitchFamily="34" charset="-122"/>
                <a:cs typeface="Aptos" pitchFamily="34" charset="-120"/>
              </a:rPr>
              <a:t>Inspire giving through new legacy commitments and transformational bequests</a:t>
            </a:r>
            <a:endParaRPr lang="en-US" sz="1600" dirty="0"/>
          </a:p>
        </p:txBody>
      </p:sp>
      <p:sp>
        <p:nvSpPr>
          <p:cNvPr id="12" name="Shape 8"/>
          <p:cNvSpPr/>
          <p:nvPr/>
        </p:nvSpPr>
        <p:spPr>
          <a:xfrm>
            <a:off x="8046720" y="1965960"/>
            <a:ext cx="3429000" cy="3886200"/>
          </a:xfrm>
          <a:prstGeom prst="rect">
            <a:avLst/>
          </a:prstGeom>
          <a:solidFill>
            <a:srgbClr val="FFECD4"/>
          </a:solidFill>
          <a:ln w="12700">
            <a:solidFill>
              <a:srgbClr val="FFECD4"/>
            </a:solidFill>
            <a:prstDash val="solid"/>
          </a:ln>
        </p:spPr>
      </p:sp>
      <p:pic>
        <p:nvPicPr>
          <p:cNvPr id="13" name="Image 2" descr="/Users/deroyperaza/Projects/saaf-templates/source/assets/bar-orange.png">    </p:cNvPr>
          <p:cNvPicPr>
            <a:picLocks noChangeAspect="1"/>
          </p:cNvPicPr>
          <p:nvPr/>
        </p:nvPicPr>
        <p:blipFill>
          <a:blip r:embed="rId3"/>
          <a:stretch>
            <a:fillRect/>
          </a:stretch>
        </p:blipFill>
        <p:spPr>
          <a:xfrm>
            <a:off x="8046720" y="1965960"/>
            <a:ext cx="3429000" cy="91440"/>
          </a:xfrm>
          <a:prstGeom prst="rect">
            <a:avLst/>
          </a:prstGeom>
        </p:spPr>
      </p:pic>
      <p:sp>
        <p:nvSpPr>
          <p:cNvPr id="14" name="Text 9"/>
          <p:cNvSpPr txBox="1"/>
          <p:nvPr/>
        </p:nvSpPr>
        <p:spPr>
          <a:xfrm>
            <a:off x="8321040" y="2286000"/>
            <a:ext cx="1097280" cy="685800"/>
          </a:xfrm>
          <a:prstGeom prst="rect">
            <a:avLst/>
          </a:prstGeom>
          <a:noFill/>
          <a:ln/>
        </p:spPr>
        <p:txBody>
          <a:bodyPr wrap="square" lIns="0" tIns="0" rIns="0" bIns="0" rtlCol="0" anchor="t"/>
          <a:lstStyle/>
          <a:p>
            <a:pPr algn="l" indent="0" marL="0">
              <a:buNone/>
            </a:pPr>
            <a:r>
              <a:rPr lang="en-US" sz="4400" b="1" dirty="0">
                <a:solidFill>
                  <a:schemeClr val="accent3"/>
                </a:solidFill>
                <a:latin typeface="Aptos Narrow" pitchFamily="34" charset="0"/>
                <a:ea typeface="Aptos Narrow" pitchFamily="34" charset="-122"/>
                <a:cs typeface="Aptos Narrow" pitchFamily="34" charset="-120"/>
              </a:rPr>
              <a:t>03</a:t>
            </a:r>
            <a:endParaRPr lang="en-US" sz="4400" dirty="0"/>
          </a:p>
        </p:txBody>
      </p:sp>
      <p:sp>
        <p:nvSpPr>
          <p:cNvPr id="15" name="Text 10"/>
          <p:cNvSpPr txBox="1"/>
          <p:nvPr/>
        </p:nvSpPr>
        <p:spPr>
          <a:xfrm>
            <a:off x="8321040" y="3154680"/>
            <a:ext cx="2880360" cy="2468880"/>
          </a:xfrm>
          <a:prstGeom prst="rect">
            <a:avLst/>
          </a:prstGeom>
          <a:noFill/>
          <a:ln/>
        </p:spPr>
        <p:txBody>
          <a:bodyPr wrap="square" lIns="0" tIns="0" rIns="0" bIns="0" rtlCol="0" anchor="t"/>
          <a:lstStyle/>
          <a:p>
            <a:pPr algn="l" indent="0" marL="0">
              <a:lnSpc>
                <a:spcPct val="132000"/>
              </a:lnSpc>
              <a:buNone/>
            </a:pPr>
            <a:r>
              <a:rPr lang="en-US" sz="1600" dirty="0">
                <a:solidFill>
                  <a:schemeClr val="tx1"/>
                </a:solidFill>
                <a:latin typeface="Aptos" pitchFamily="34" charset="0"/>
                <a:ea typeface="Aptos" pitchFamily="34" charset="-122"/>
                <a:cs typeface="Aptos" pitchFamily="34" charset="-120"/>
              </a:rPr>
              <a:t>Secure lasting change through multi-year investments — locally and nationally</a:t>
            </a:r>
            <a:endParaRPr lang="en-US" sz="160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2" type="title" hasCustomPrompt="1"/>
          </p:nvPr>
        </p:nvSpPr>
        <p:spPr>
          <a:xfrm>
            <a:off x="640080" y="502920"/>
            <a:ext cx="8229600" cy="822960"/>
          </a:xfrm>
          <a:prstGeom prst="rect">
            <a:avLst/>
          </a:prstGeom>
          <a:noFill/>
          <a:ln/>
        </p:spPr>
        <p:txBody>
          <a:bodyPr wrap="square" lIns="0" tIns="0" rIns="0" bIns="0" rtlCol="0" anchor="t"/>
          <a:lstStyle/>
          <a:p>
            <a:pPr algn="l" marL="0" indent="0">
              <a:lnSpc>
                <a:spcPct val="100000"/>
              </a:lnSpc>
              <a:spcBef>
                <a:spcPts val="0"/>
              </a:spcBef>
              <a:buNone/>
            </a:pPr>
            <a:r>
              <a:rPr lang="en-US" sz="4400" b="1" dirty="0">
                <a:solidFill>
                  <a:schemeClr val="tx1"/>
                </a:solidFill>
                <a:latin typeface="Aptos Narrow" pitchFamily="34" charset="0"/>
                <a:ea typeface="Aptos Narrow" pitchFamily="34" charset="-122"/>
                <a:cs typeface="Aptos Narrow" pitchFamily="34" charset="-120"/>
              </a:rPr>
              <a:t>The plan at a glance</a:t>
            </a:r>
            <a:endParaRPr lang="en-US" sz="4400" dirty="0"/>
          </a:p>
        </p:txBody>
      </p:sp>
      <p:sp>
        <p:nvSpPr>
          <p:cNvPr id="3" name="Text 0"/>
          <p:cNvSpPr/>
          <p:nvPr>
            <p:ph idx="103" type="body" hasCustomPrompt="1"/>
          </p:nvPr>
        </p:nvSpPr>
        <p:spPr>
          <a:xfrm>
            <a:off x="640080" y="1417320"/>
            <a:ext cx="5486400" cy="256032"/>
          </a:xfrm>
          <a:prstGeom prst="rect">
            <a:avLst/>
          </a:prstGeom>
          <a:noFill/>
          <a:ln/>
        </p:spPr>
        <p:txBody>
          <a:bodyPr wrap="square" lIns="0" tIns="0" rIns="0" bIns="0" rtlCol="0" anchor="t"/>
          <a:lstStyle/>
          <a:p>
            <a:pPr algn="l" marL="0" indent="0">
              <a:lnSpc>
                <a:spcPct val="100000"/>
              </a:lnSpc>
              <a:spcBef>
                <a:spcPts val="0"/>
              </a:spcBef>
              <a:buNone/>
            </a:pPr>
            <a:r>
              <a:rPr lang="en-US" sz="1100" b="1" spc="200" kern="0" dirty="0">
                <a:solidFill>
                  <a:srgbClr val="CB139D"/>
                </a:solidFill>
                <a:latin typeface="Aptos" pitchFamily="34" charset="0"/>
                <a:ea typeface="Aptos" pitchFamily="34" charset="-122"/>
                <a:cs typeface="Aptos" pitchFamily="34" charset="-120"/>
              </a:rPr>
              <a:t>NINE STRATEGIES, THREE PILLARS</a:t>
            </a:r>
            <a:endParaRPr lang="en-US" sz="1100" dirty="0"/>
          </a:p>
        </p:txBody>
      </p:sp>
      <p:sp>
        <p:nvSpPr>
          <p:cNvPr id="4" name="Shape 2"/>
          <p:cNvSpPr/>
          <p:nvPr/>
        </p:nvSpPr>
        <p:spPr>
          <a:xfrm>
            <a:off x="640080" y="1828800"/>
            <a:ext cx="3429000" cy="566928"/>
          </a:xfrm>
          <a:prstGeom prst="rect">
            <a:avLst/>
          </a:prstGeom>
          <a:solidFill>
            <a:schemeClr val="accent1"/>
          </a:solidFill>
          <a:ln w="12700">
            <a:solidFill>
              <a:schemeClr val="accent1"/>
            </a:solidFill>
            <a:prstDash val="solid"/>
          </a:ln>
        </p:spPr>
      </p:sp>
      <p:sp>
        <p:nvSpPr>
          <p:cNvPr id="5" name="Text 3"/>
          <p:cNvSpPr txBox="1"/>
          <p:nvPr/>
        </p:nvSpPr>
        <p:spPr>
          <a:xfrm>
            <a:off x="841248" y="1947672"/>
            <a:ext cx="3017520" cy="365760"/>
          </a:xfrm>
          <a:prstGeom prst="rect">
            <a:avLst/>
          </a:prstGeom>
          <a:noFill/>
          <a:ln/>
        </p:spPr>
        <p:txBody>
          <a:bodyPr wrap="square" lIns="0" tIns="0" rIns="0" bIns="0" rtlCol="0" anchor="t"/>
          <a:lstStyle/>
          <a:p>
            <a:pPr algn="l" indent="0" marL="0">
              <a:buNone/>
            </a:pPr>
            <a:r>
              <a:rPr lang="en-US" sz="2200" b="1" dirty="0">
                <a:solidFill>
                  <a:schemeClr val="bg1"/>
                </a:solidFill>
                <a:latin typeface="Aptos Narrow" pitchFamily="34" charset="0"/>
                <a:ea typeface="Aptos Narrow" pitchFamily="34" charset="-122"/>
                <a:cs typeface="Aptos Narrow" pitchFamily="34" charset="-120"/>
              </a:rPr>
              <a:t>Ignite Impact</a:t>
            </a:r>
            <a:endParaRPr lang="en-US" sz="2200" dirty="0"/>
          </a:p>
        </p:txBody>
      </p:sp>
      <p:sp>
        <p:nvSpPr>
          <p:cNvPr id="6" name="Shape 4"/>
          <p:cNvSpPr/>
          <p:nvPr/>
        </p:nvSpPr>
        <p:spPr>
          <a:xfrm>
            <a:off x="640080" y="2606040"/>
            <a:ext cx="3429000" cy="18288"/>
          </a:xfrm>
          <a:prstGeom prst="rect">
            <a:avLst/>
          </a:prstGeom>
          <a:solidFill>
            <a:schemeClr val="bg2"/>
          </a:solidFill>
          <a:ln w="12700">
            <a:solidFill>
              <a:schemeClr val="bg2"/>
            </a:solidFill>
            <a:prstDash val="solid"/>
          </a:ln>
        </p:spPr>
      </p:sp>
      <p:sp>
        <p:nvSpPr>
          <p:cNvPr id="7" name="Text 5"/>
          <p:cNvSpPr txBox="1"/>
          <p:nvPr/>
        </p:nvSpPr>
        <p:spPr>
          <a:xfrm>
            <a:off x="640080" y="273405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1"/>
                </a:solidFill>
                <a:latin typeface="Aptos" pitchFamily="34" charset="0"/>
                <a:ea typeface="Aptos" pitchFamily="34" charset="-122"/>
                <a:cs typeface="Aptos" pitchFamily="34" charset="-120"/>
              </a:rPr>
              <a:t>01</a:t>
            </a:r>
            <a:endParaRPr lang="en-US" sz="1100" dirty="0"/>
          </a:p>
        </p:txBody>
      </p:sp>
      <p:sp>
        <p:nvSpPr>
          <p:cNvPr id="8" name="Text 6"/>
          <p:cNvSpPr txBox="1"/>
          <p:nvPr/>
        </p:nvSpPr>
        <p:spPr>
          <a:xfrm>
            <a:off x="1207008" y="271576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Forge collective impact on the toughest community needs</a:t>
            </a:r>
            <a:endParaRPr lang="en-US" sz="1300" dirty="0"/>
          </a:p>
        </p:txBody>
      </p:sp>
      <p:sp>
        <p:nvSpPr>
          <p:cNvPr id="9" name="Shape 7"/>
          <p:cNvSpPr/>
          <p:nvPr/>
        </p:nvSpPr>
        <p:spPr>
          <a:xfrm>
            <a:off x="640080" y="3794760"/>
            <a:ext cx="3429000" cy="18288"/>
          </a:xfrm>
          <a:prstGeom prst="rect">
            <a:avLst/>
          </a:prstGeom>
          <a:solidFill>
            <a:schemeClr val="bg2"/>
          </a:solidFill>
          <a:ln w="12700">
            <a:solidFill>
              <a:schemeClr val="bg2"/>
            </a:solidFill>
            <a:prstDash val="solid"/>
          </a:ln>
        </p:spPr>
      </p:sp>
      <p:sp>
        <p:nvSpPr>
          <p:cNvPr id="10" name="Text 8"/>
          <p:cNvSpPr txBox="1"/>
          <p:nvPr/>
        </p:nvSpPr>
        <p:spPr>
          <a:xfrm>
            <a:off x="640080" y="392277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1"/>
                </a:solidFill>
                <a:latin typeface="Aptos" pitchFamily="34" charset="0"/>
                <a:ea typeface="Aptos" pitchFamily="34" charset="-122"/>
                <a:cs typeface="Aptos" pitchFamily="34" charset="-120"/>
              </a:rPr>
              <a:t>02</a:t>
            </a:r>
            <a:endParaRPr lang="en-US" sz="1100" dirty="0"/>
          </a:p>
        </p:txBody>
      </p:sp>
      <p:sp>
        <p:nvSpPr>
          <p:cNvPr id="11" name="Text 9"/>
          <p:cNvSpPr txBox="1"/>
          <p:nvPr/>
        </p:nvSpPr>
        <p:spPr>
          <a:xfrm>
            <a:off x="1207008" y="390448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Advance innovative and impactful strategies that lead to systemic change and inspire follow-on investment</a:t>
            </a:r>
            <a:endParaRPr lang="en-US" sz="1300" dirty="0"/>
          </a:p>
        </p:txBody>
      </p:sp>
      <p:sp>
        <p:nvSpPr>
          <p:cNvPr id="12" name="Shape 10"/>
          <p:cNvSpPr/>
          <p:nvPr/>
        </p:nvSpPr>
        <p:spPr>
          <a:xfrm>
            <a:off x="640080" y="4983480"/>
            <a:ext cx="3429000" cy="18288"/>
          </a:xfrm>
          <a:prstGeom prst="rect">
            <a:avLst/>
          </a:prstGeom>
          <a:solidFill>
            <a:schemeClr val="bg2"/>
          </a:solidFill>
          <a:ln w="12700">
            <a:solidFill>
              <a:schemeClr val="bg2"/>
            </a:solidFill>
            <a:prstDash val="solid"/>
          </a:ln>
        </p:spPr>
      </p:sp>
      <p:sp>
        <p:nvSpPr>
          <p:cNvPr id="13" name="Text 11"/>
          <p:cNvSpPr txBox="1"/>
          <p:nvPr/>
        </p:nvSpPr>
        <p:spPr>
          <a:xfrm>
            <a:off x="640080" y="511149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1"/>
                </a:solidFill>
                <a:latin typeface="Aptos" pitchFamily="34" charset="0"/>
                <a:ea typeface="Aptos" pitchFamily="34" charset="-122"/>
                <a:cs typeface="Aptos" pitchFamily="34" charset="-120"/>
              </a:rPr>
              <a:t>03</a:t>
            </a:r>
            <a:endParaRPr lang="en-US" sz="1100" dirty="0"/>
          </a:p>
        </p:txBody>
      </p:sp>
      <p:sp>
        <p:nvSpPr>
          <p:cNvPr id="14" name="Text 12"/>
          <p:cNvSpPr txBox="1"/>
          <p:nvPr/>
        </p:nvSpPr>
        <p:spPr>
          <a:xfrm>
            <a:off x="1207008" y="509320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Close the opportunity gap by supporting and strengthening nonprofit leaders and organizations, and investing in scholars</a:t>
            </a:r>
            <a:endParaRPr lang="en-US" sz="1300" dirty="0"/>
          </a:p>
        </p:txBody>
      </p:sp>
      <p:sp>
        <p:nvSpPr>
          <p:cNvPr id="15" name="Shape 13"/>
          <p:cNvSpPr/>
          <p:nvPr/>
        </p:nvSpPr>
        <p:spPr>
          <a:xfrm>
            <a:off x="4343400" y="1828800"/>
            <a:ext cx="3429000" cy="566928"/>
          </a:xfrm>
          <a:prstGeom prst="rect">
            <a:avLst/>
          </a:prstGeom>
          <a:solidFill>
            <a:schemeClr val="accent2"/>
          </a:solidFill>
          <a:ln w="12700">
            <a:solidFill>
              <a:schemeClr val="accent2"/>
            </a:solidFill>
            <a:prstDash val="solid"/>
          </a:ln>
        </p:spPr>
      </p:sp>
      <p:sp>
        <p:nvSpPr>
          <p:cNvPr id="16" name="Text 14"/>
          <p:cNvSpPr txBox="1"/>
          <p:nvPr/>
        </p:nvSpPr>
        <p:spPr>
          <a:xfrm>
            <a:off x="4544568" y="1947672"/>
            <a:ext cx="3017520" cy="365760"/>
          </a:xfrm>
          <a:prstGeom prst="rect">
            <a:avLst/>
          </a:prstGeom>
          <a:noFill/>
          <a:ln/>
        </p:spPr>
        <p:txBody>
          <a:bodyPr wrap="square" lIns="0" tIns="0" rIns="0" bIns="0" rtlCol="0" anchor="t"/>
          <a:lstStyle/>
          <a:p>
            <a:pPr algn="l" indent="0" marL="0">
              <a:buNone/>
            </a:pPr>
            <a:r>
              <a:rPr lang="en-US" sz="2200" b="1" dirty="0">
                <a:solidFill>
                  <a:schemeClr val="bg1"/>
                </a:solidFill>
                <a:latin typeface="Aptos Narrow" pitchFamily="34" charset="0"/>
                <a:ea typeface="Aptos Narrow" pitchFamily="34" charset="-122"/>
                <a:cs typeface="Aptos Narrow" pitchFamily="34" charset="-120"/>
              </a:rPr>
              <a:t>Elevate Voice</a:t>
            </a:r>
            <a:endParaRPr lang="en-US" sz="2200" dirty="0"/>
          </a:p>
        </p:txBody>
      </p:sp>
      <p:sp>
        <p:nvSpPr>
          <p:cNvPr id="17" name="Shape 15"/>
          <p:cNvSpPr/>
          <p:nvPr/>
        </p:nvSpPr>
        <p:spPr>
          <a:xfrm>
            <a:off x="4343400" y="2606040"/>
            <a:ext cx="3429000" cy="18288"/>
          </a:xfrm>
          <a:prstGeom prst="rect">
            <a:avLst/>
          </a:prstGeom>
          <a:solidFill>
            <a:schemeClr val="bg2"/>
          </a:solidFill>
          <a:ln w="12700">
            <a:solidFill>
              <a:schemeClr val="bg2"/>
            </a:solidFill>
            <a:prstDash val="solid"/>
          </a:ln>
        </p:spPr>
      </p:sp>
      <p:sp>
        <p:nvSpPr>
          <p:cNvPr id="18" name="Text 16"/>
          <p:cNvSpPr txBox="1"/>
          <p:nvPr/>
        </p:nvSpPr>
        <p:spPr>
          <a:xfrm>
            <a:off x="4343400" y="273405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2"/>
                </a:solidFill>
                <a:latin typeface="Aptos" pitchFamily="34" charset="0"/>
                <a:ea typeface="Aptos" pitchFamily="34" charset="-122"/>
                <a:cs typeface="Aptos" pitchFamily="34" charset="-120"/>
              </a:rPr>
              <a:t>01</a:t>
            </a:r>
            <a:endParaRPr lang="en-US" sz="1100" dirty="0"/>
          </a:p>
        </p:txBody>
      </p:sp>
      <p:sp>
        <p:nvSpPr>
          <p:cNvPr id="19" name="Text 17"/>
          <p:cNvSpPr txBox="1"/>
          <p:nvPr/>
        </p:nvSpPr>
        <p:spPr>
          <a:xfrm>
            <a:off x="4910328" y="271576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Strengthen brand identity to unify messaging and increase public awareness</a:t>
            </a:r>
            <a:endParaRPr lang="en-US" sz="1300" dirty="0"/>
          </a:p>
        </p:txBody>
      </p:sp>
      <p:sp>
        <p:nvSpPr>
          <p:cNvPr id="20" name="Shape 18"/>
          <p:cNvSpPr/>
          <p:nvPr/>
        </p:nvSpPr>
        <p:spPr>
          <a:xfrm>
            <a:off x="4343400" y="3794760"/>
            <a:ext cx="3429000" cy="18288"/>
          </a:xfrm>
          <a:prstGeom prst="rect">
            <a:avLst/>
          </a:prstGeom>
          <a:solidFill>
            <a:schemeClr val="bg2"/>
          </a:solidFill>
          <a:ln w="12700">
            <a:solidFill>
              <a:schemeClr val="bg2"/>
            </a:solidFill>
            <a:prstDash val="solid"/>
          </a:ln>
        </p:spPr>
      </p:sp>
      <p:sp>
        <p:nvSpPr>
          <p:cNvPr id="21" name="Text 19"/>
          <p:cNvSpPr txBox="1"/>
          <p:nvPr/>
        </p:nvSpPr>
        <p:spPr>
          <a:xfrm>
            <a:off x="4343400" y="392277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2"/>
                </a:solidFill>
                <a:latin typeface="Aptos" pitchFamily="34" charset="0"/>
                <a:ea typeface="Aptos" pitchFamily="34" charset="-122"/>
                <a:cs typeface="Aptos" pitchFamily="34" charset="-120"/>
              </a:rPr>
              <a:t>02</a:t>
            </a:r>
            <a:endParaRPr lang="en-US" sz="1100" dirty="0"/>
          </a:p>
        </p:txBody>
      </p:sp>
      <p:sp>
        <p:nvSpPr>
          <p:cNvPr id="22" name="Text 20"/>
          <p:cNvSpPr txBox="1"/>
          <p:nvPr/>
        </p:nvSpPr>
        <p:spPr>
          <a:xfrm>
            <a:off x="4910328" y="390448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Engage communities through inclusive and authentic storytelling</a:t>
            </a:r>
            <a:endParaRPr lang="en-US" sz="1300" dirty="0"/>
          </a:p>
        </p:txBody>
      </p:sp>
      <p:sp>
        <p:nvSpPr>
          <p:cNvPr id="23" name="Shape 21"/>
          <p:cNvSpPr/>
          <p:nvPr/>
        </p:nvSpPr>
        <p:spPr>
          <a:xfrm>
            <a:off x="4343400" y="4983480"/>
            <a:ext cx="3429000" cy="18288"/>
          </a:xfrm>
          <a:prstGeom prst="rect">
            <a:avLst/>
          </a:prstGeom>
          <a:solidFill>
            <a:schemeClr val="bg2"/>
          </a:solidFill>
          <a:ln w="12700">
            <a:solidFill>
              <a:schemeClr val="bg2"/>
            </a:solidFill>
            <a:prstDash val="solid"/>
          </a:ln>
        </p:spPr>
      </p:sp>
      <p:sp>
        <p:nvSpPr>
          <p:cNvPr id="24" name="Text 22"/>
          <p:cNvSpPr txBox="1"/>
          <p:nvPr/>
        </p:nvSpPr>
        <p:spPr>
          <a:xfrm>
            <a:off x="4343400" y="511149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2"/>
                </a:solidFill>
                <a:latin typeface="Aptos" pitchFamily="34" charset="0"/>
                <a:ea typeface="Aptos" pitchFamily="34" charset="-122"/>
                <a:cs typeface="Aptos" pitchFamily="34" charset="-120"/>
              </a:rPr>
              <a:t>03</a:t>
            </a:r>
            <a:endParaRPr lang="en-US" sz="1100" dirty="0"/>
          </a:p>
        </p:txBody>
      </p:sp>
      <p:sp>
        <p:nvSpPr>
          <p:cNvPr id="25" name="Text 23"/>
          <p:cNvSpPr txBox="1"/>
          <p:nvPr/>
        </p:nvSpPr>
        <p:spPr>
          <a:xfrm>
            <a:off x="4910328" y="509320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Deepen audience engagement to broaden philanthropic participation</a:t>
            </a:r>
            <a:endParaRPr lang="en-US" sz="1300" dirty="0"/>
          </a:p>
        </p:txBody>
      </p:sp>
      <p:sp>
        <p:nvSpPr>
          <p:cNvPr id="26" name="Shape 24"/>
          <p:cNvSpPr/>
          <p:nvPr/>
        </p:nvSpPr>
        <p:spPr>
          <a:xfrm>
            <a:off x="8046720" y="1828800"/>
            <a:ext cx="3429000" cy="566928"/>
          </a:xfrm>
          <a:prstGeom prst="rect">
            <a:avLst/>
          </a:prstGeom>
          <a:solidFill>
            <a:schemeClr val="accent3"/>
          </a:solidFill>
          <a:ln w="12700">
            <a:solidFill>
              <a:schemeClr val="accent3"/>
            </a:solidFill>
            <a:prstDash val="solid"/>
          </a:ln>
        </p:spPr>
      </p:sp>
      <p:sp>
        <p:nvSpPr>
          <p:cNvPr id="27" name="Text 25"/>
          <p:cNvSpPr txBox="1"/>
          <p:nvPr/>
        </p:nvSpPr>
        <p:spPr>
          <a:xfrm>
            <a:off x="8247888" y="1947672"/>
            <a:ext cx="3017520" cy="365760"/>
          </a:xfrm>
          <a:prstGeom prst="rect">
            <a:avLst/>
          </a:prstGeom>
          <a:noFill/>
          <a:ln/>
        </p:spPr>
        <p:txBody>
          <a:bodyPr wrap="square" lIns="0" tIns="0" rIns="0" bIns="0" rtlCol="0" anchor="t"/>
          <a:lstStyle/>
          <a:p>
            <a:pPr algn="l" indent="0" marL="0">
              <a:buNone/>
            </a:pPr>
            <a:r>
              <a:rPr lang="en-US" sz="2200" b="1" dirty="0">
                <a:solidFill>
                  <a:schemeClr val="bg1"/>
                </a:solidFill>
                <a:latin typeface="Aptos Narrow" pitchFamily="34" charset="0"/>
                <a:ea typeface="Aptos Narrow" pitchFamily="34" charset="-122"/>
                <a:cs typeface="Aptos Narrow" pitchFamily="34" charset="-120"/>
              </a:rPr>
              <a:t>Build Futures</a:t>
            </a:r>
            <a:endParaRPr lang="en-US" sz="2200" dirty="0"/>
          </a:p>
        </p:txBody>
      </p:sp>
      <p:sp>
        <p:nvSpPr>
          <p:cNvPr id="28" name="Shape 26"/>
          <p:cNvSpPr/>
          <p:nvPr/>
        </p:nvSpPr>
        <p:spPr>
          <a:xfrm>
            <a:off x="8046720" y="2606040"/>
            <a:ext cx="3429000" cy="18288"/>
          </a:xfrm>
          <a:prstGeom prst="rect">
            <a:avLst/>
          </a:prstGeom>
          <a:solidFill>
            <a:schemeClr val="bg2"/>
          </a:solidFill>
          <a:ln w="12700">
            <a:solidFill>
              <a:schemeClr val="bg2"/>
            </a:solidFill>
            <a:prstDash val="solid"/>
          </a:ln>
        </p:spPr>
      </p:sp>
      <p:sp>
        <p:nvSpPr>
          <p:cNvPr id="29" name="Text 27"/>
          <p:cNvSpPr txBox="1"/>
          <p:nvPr/>
        </p:nvSpPr>
        <p:spPr>
          <a:xfrm>
            <a:off x="8046720" y="273405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3"/>
                </a:solidFill>
                <a:latin typeface="Aptos" pitchFamily="34" charset="0"/>
                <a:ea typeface="Aptos" pitchFamily="34" charset="-122"/>
                <a:cs typeface="Aptos" pitchFamily="34" charset="-120"/>
              </a:rPr>
              <a:t>01</a:t>
            </a:r>
            <a:endParaRPr lang="en-US" sz="1100" dirty="0"/>
          </a:p>
        </p:txBody>
      </p:sp>
      <p:sp>
        <p:nvSpPr>
          <p:cNvPr id="30" name="Text 28"/>
          <p:cNvSpPr txBox="1"/>
          <p:nvPr/>
        </p:nvSpPr>
        <p:spPr>
          <a:xfrm>
            <a:off x="8613648" y="271576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Channel the sense of urgency for closing the opportunity gap into new giving</a:t>
            </a:r>
            <a:endParaRPr lang="en-US" sz="1300" dirty="0"/>
          </a:p>
        </p:txBody>
      </p:sp>
      <p:sp>
        <p:nvSpPr>
          <p:cNvPr id="31" name="Shape 29"/>
          <p:cNvSpPr/>
          <p:nvPr/>
        </p:nvSpPr>
        <p:spPr>
          <a:xfrm>
            <a:off x="8046720" y="3794760"/>
            <a:ext cx="3429000" cy="18288"/>
          </a:xfrm>
          <a:prstGeom prst="rect">
            <a:avLst/>
          </a:prstGeom>
          <a:solidFill>
            <a:schemeClr val="bg2"/>
          </a:solidFill>
          <a:ln w="12700">
            <a:solidFill>
              <a:schemeClr val="bg2"/>
            </a:solidFill>
            <a:prstDash val="solid"/>
          </a:ln>
        </p:spPr>
      </p:sp>
      <p:sp>
        <p:nvSpPr>
          <p:cNvPr id="32" name="Text 30"/>
          <p:cNvSpPr txBox="1"/>
          <p:nvPr/>
        </p:nvSpPr>
        <p:spPr>
          <a:xfrm>
            <a:off x="8046720" y="392277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3"/>
                </a:solidFill>
                <a:latin typeface="Aptos" pitchFamily="34" charset="0"/>
                <a:ea typeface="Aptos" pitchFamily="34" charset="-122"/>
                <a:cs typeface="Aptos" pitchFamily="34" charset="-120"/>
              </a:rPr>
              <a:t>02</a:t>
            </a:r>
            <a:endParaRPr lang="en-US" sz="1100" dirty="0"/>
          </a:p>
        </p:txBody>
      </p:sp>
      <p:sp>
        <p:nvSpPr>
          <p:cNvPr id="33" name="Text 31"/>
          <p:cNvSpPr txBox="1"/>
          <p:nvPr/>
        </p:nvSpPr>
        <p:spPr>
          <a:xfrm>
            <a:off x="8613648" y="390448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Inspire giving through new legacy commitments and transformational bequests</a:t>
            </a:r>
            <a:endParaRPr lang="en-US" sz="1300" dirty="0"/>
          </a:p>
        </p:txBody>
      </p:sp>
      <p:sp>
        <p:nvSpPr>
          <p:cNvPr id="34" name="Shape 32"/>
          <p:cNvSpPr/>
          <p:nvPr/>
        </p:nvSpPr>
        <p:spPr>
          <a:xfrm>
            <a:off x="8046720" y="4983480"/>
            <a:ext cx="3429000" cy="18288"/>
          </a:xfrm>
          <a:prstGeom prst="rect">
            <a:avLst/>
          </a:prstGeom>
          <a:solidFill>
            <a:schemeClr val="bg2"/>
          </a:solidFill>
          <a:ln w="12700">
            <a:solidFill>
              <a:schemeClr val="bg2"/>
            </a:solidFill>
            <a:prstDash val="solid"/>
          </a:ln>
        </p:spPr>
      </p:sp>
      <p:sp>
        <p:nvSpPr>
          <p:cNvPr id="35" name="Text 33"/>
          <p:cNvSpPr txBox="1"/>
          <p:nvPr/>
        </p:nvSpPr>
        <p:spPr>
          <a:xfrm>
            <a:off x="8046720" y="511149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3"/>
                </a:solidFill>
                <a:latin typeface="Aptos" pitchFamily="34" charset="0"/>
                <a:ea typeface="Aptos" pitchFamily="34" charset="-122"/>
                <a:cs typeface="Aptos" pitchFamily="34" charset="-120"/>
              </a:rPr>
              <a:t>03</a:t>
            </a:r>
            <a:endParaRPr lang="en-US" sz="1100" dirty="0"/>
          </a:p>
        </p:txBody>
      </p:sp>
      <p:sp>
        <p:nvSpPr>
          <p:cNvPr id="36" name="Text 34"/>
          <p:cNvSpPr txBox="1"/>
          <p:nvPr/>
        </p:nvSpPr>
        <p:spPr>
          <a:xfrm>
            <a:off x="8613648" y="509320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Secure lasting change through multi-year investments — locally and nationally</a:t>
            </a:r>
            <a:endParaRPr lang="en-US" sz="130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2" type="title" hasCustomPrompt="1"/>
          </p:nvPr>
        </p:nvSpPr>
        <p:spPr>
          <a:xfrm>
            <a:off x="640080" y="566928"/>
            <a:ext cx="10881360" cy="914400"/>
          </a:xfrm>
          <a:prstGeom prst="rect">
            <a:avLst/>
          </a:prstGeom>
          <a:noFill/>
          <a:ln/>
        </p:spPr>
        <p:txBody>
          <a:bodyPr wrap="square" rtlCol="0"/>
          <a:lstStyle/>
          <a:p>
            <a:pPr/>
            <a:r>
              <a:rPr lang="en-US" dirty="0"/>
              <a:t>List styles</a:t>
            </a:r>
            <a:endParaRPr lang="en-US" dirty="0"/>
          </a:p>
        </p:txBody>
      </p:sp>
      <p:sp>
        <p:nvSpPr>
          <p:cNvPr id="3" name="Text 0"/>
          <p:cNvSpPr/>
          <p:nvPr>
            <p:ph idx="103" type="body" hasCustomPrompt="1"/>
          </p:nvPr>
        </p:nvSpPr>
        <p:spPr>
          <a:xfrm>
            <a:off x="640080" y="1691640"/>
            <a:ext cx="10881360" cy="4206240"/>
          </a:xfrm>
          <a:prstGeom prst="rect">
            <a:avLst/>
          </a:prstGeom>
          <a:noFill/>
          <a:ln/>
        </p:spPr>
        <p:txBody>
          <a:bodyPr wrap="square" rtlCol="0"/>
          <a:lstStyle/>
          <a:p>
            <a:pPr/>
            <a:r>
              <a:rPr lang="en-US" dirty="0">
                <a:solidFill>
                  <a:srgbClr val="000000"/>
                </a:solidFill>
              </a:rPr>
              <a:t>Level one sets the main point. Fiesta Pink bullet, 18 point.</a:t>
            </a:r>
            <a:endParaRPr lang="en-US" dirty="0"/>
          </a:p>
          <a:p>
            <a:pPr lvl="1"/>
            <a:r>
              <a:rPr lang="en-US" dirty="0">
                <a:solidFill>
                  <a:srgbClr val="000000"/>
                </a:solidFill>
              </a:rPr>
              <a:t>Level two supports it. River Walk teal dash, 16 point.</a:t>
            </a:r>
            <a:endParaRPr lang="en-US" dirty="0"/>
          </a:p>
          <a:p>
            <a:pPr lvl="2"/>
            <a:r>
              <a:rPr lang="en-US" dirty="0">
                <a:solidFill>
                  <a:srgbClr val="000000"/>
                </a:solidFill>
              </a:rPr>
              <a:t>Level three adds detail. Navy mid-dot, 14 point.</a:t>
            </a:r>
            <a:endParaRPr lang="en-US" dirty="0"/>
          </a:p>
          <a:p>
            <a:pPr lvl="3"/>
            <a:r>
              <a:rPr lang="en-US" dirty="0">
                <a:solidFill>
                  <a:srgbClr val="000000"/>
                </a:solidFill>
              </a:rPr>
              <a:t>Level four for finer nesting. Fiesta Pink, 13 point.</a:t>
            </a:r>
            <a:endParaRPr lang="en-US" dirty="0"/>
          </a:p>
          <a:p>
            <a:pPr lvl="4"/>
            <a:r>
              <a:rPr lang="en-US" dirty="0">
                <a:solidFill>
                  <a:srgbClr val="000000"/>
                </a:solidFill>
              </a:rPr>
              <a:t>Level five is the last defined step. River Walk teal, 13 point.</a:t>
            </a:r>
            <a:endParaRPr lang="en-US" dirty="0"/>
          </a:p>
        </p:txBody>
      </p:sp>
      <p:sp>
        <p:nvSpPr>
          <p:cNvPr id="4" name="Text 2"/>
          <p:cNvSpPr txBox="1"/>
          <p:nvPr/>
        </p:nvSpPr>
        <p:spPr>
          <a:xfrm>
            <a:off x="640080" y="5532120"/>
            <a:ext cx="8778240" cy="731520"/>
          </a:xfrm>
          <a:prstGeom prst="rect">
            <a:avLst/>
          </a:prstGeom>
          <a:noFill/>
          <a:ln/>
        </p:spPr>
        <p:txBody>
          <a:bodyPr wrap="square" lIns="0" tIns="0" rIns="0" bIns="0" rtlCol="0" anchor="t"/>
          <a:lstStyle/>
          <a:p>
            <a:pPr algn="l" indent="0" marL="0">
              <a:lnSpc>
                <a:spcPct val="130000"/>
              </a:lnSpc>
              <a:buNone/>
            </a:pPr>
            <a:r>
              <a:rPr lang="en-US" sz="1100" dirty="0">
                <a:solidFill>
                  <a:schemeClr val="tx1"/>
                </a:solidFill>
                <a:latin typeface="Aptos" pitchFamily="34" charset="0"/>
                <a:ea typeface="Aptos" pitchFamily="34" charset="-122"/>
                <a:cs typeface="Aptos" pitchFamily="34" charset="-120"/>
              </a:rPr>
              <a:t>Press Tab to demote a line and Shift + Tab to promote it. Nothing above is formatted by hand — the bullets, colours, sizes and indents all come from the slide master, so they stay consistent across every deck built on this template.</a:t>
            </a:r>
            <a:endParaRPr lang="en-US" sz="110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Users/deroyperaza/Projects/saaf-templates/source/assets/team.png">    </p:cNvPr>
          <p:cNvPicPr>
            <a:picLocks noChangeAspect="1"/>
          </p:cNvPicPr>
          <p:nvPr>
            <p:ph idx="101" hasCustomPrompt="1"/>
          </p:nvPr>
        </p:nvPicPr>
        <p:blipFill>
          <a:blip r:embed="rId1"/>
          <a:stretch>
            <a:fillRect/>
          </a:stretch>
        </p:blipFill>
        <p:spPr>
          <a:xfrm>
            <a:off x="4064245" y="365760"/>
            <a:ext cx="7715970" cy="6126480"/>
          </a:xfrm>
          <a:prstGeom prst="rect">
            <a:avLst/>
          </a:prstGeom>
        </p:spPr>
      </p:pic>
      <p:sp>
        <p:nvSpPr>
          <p:cNvPr id="3" name="Text 0"/>
          <p:cNvSpPr/>
          <p:nvPr>
            <p:ph idx="100" type="title" hasCustomPrompt="1"/>
          </p:nvPr>
        </p:nvSpPr>
        <p:spPr>
          <a:xfrm>
            <a:off x="640080" y="2514600"/>
            <a:ext cx="3108960" cy="1828800"/>
          </a:xfrm>
          <a:prstGeom prst="rect">
            <a:avLst/>
          </a:prstGeom>
          <a:noFill/>
          <a:ln/>
        </p:spPr>
        <p:txBody>
          <a:bodyPr wrap="square" lIns="0" tIns="0" rIns="0" bIns="0" rtlCol="0" anchor="t"/>
          <a:lstStyle/>
          <a:p>
            <a:pPr algn="l" marL="0" indent="0">
              <a:lnSpc>
                <a:spcPct val="78000"/>
              </a:lnSpc>
              <a:spcBef>
                <a:spcPts val="0"/>
              </a:spcBef>
              <a:buNone/>
            </a:pPr>
            <a:r>
              <a:rPr lang="en-US" sz="6000" b="1" dirty="0">
                <a:solidFill>
                  <a:schemeClr val="tx1"/>
                </a:solidFill>
                <a:latin typeface="Aptos Narrow" pitchFamily="34" charset="0"/>
                <a:ea typeface="Aptos Narrow" pitchFamily="34" charset="-122"/>
                <a:cs typeface="Aptos Narrow" pitchFamily="34" charset="-120"/>
              </a:rPr>
              <a:t>Our</a:t>
            </a:r>
            <a:endParaRPr lang="en-US" sz="6000" dirty="0"/>
          </a:p>
          <a:p>
            <a:pPr algn="l" marL="0" indent="0">
              <a:lnSpc>
                <a:spcPct val="78000"/>
              </a:lnSpc>
              <a:spcBef>
                <a:spcPts val="0"/>
              </a:spcBef>
              <a:buNone/>
            </a:pPr>
            <a:r>
              <a:rPr lang="en-US" sz="6000" b="1" dirty="0">
                <a:solidFill>
                  <a:schemeClr val="tx1"/>
                </a:solidFill>
                <a:latin typeface="Aptos Narrow" pitchFamily="34" charset="0"/>
                <a:ea typeface="Aptos Narrow" pitchFamily="34" charset="-122"/>
                <a:cs typeface="Aptos Narrow" pitchFamily="34" charset="-120"/>
              </a:rPr>
              <a:t>Team</a:t>
            </a:r>
            <a:endParaRPr lang="en-US" sz="6000" dirty="0"/>
          </a:p>
        </p:txBody>
      </p:sp>
      <p:pic>
        <p:nvPicPr>
          <p:cNvPr id="4" name="Image 1" descr="/Users/deroyperaza/Projects/saaf-templates/source/assets/logo-wordmark-navy-magenta.png">    </p:cNvPr>
          <p:cNvPicPr>
            <a:picLocks noChangeAspect="1"/>
          </p:cNvPicPr>
          <p:nvPr/>
        </p:nvPicPr>
        <p:blipFill>
          <a:blip r:embed="rId2"/>
          <a:stretch>
            <a:fillRect/>
          </a:stretch>
        </p:blipFill>
        <p:spPr>
          <a:xfrm>
            <a:off x="640080" y="6035040"/>
            <a:ext cx="1645920" cy="310415"/>
          </a:xfrm>
          <a:prstGeom prst="rect">
            <a:avLst/>
          </a:prstGeom>
        </p:spPr>
      </p:pic>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tx1"/>
                </a:solidFill>
                <a:latin typeface="Aptos"/>
                <a:ea typeface="Aptos"/>
                <a:cs typeface="Aptos"/>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201168" y="201168"/>
            <a:ext cx="11789359" cy="6455664"/>
          </a:xfrm>
          <a:prstGeom prst="rect">
            <a:avLst/>
          </a:prstGeom>
          <a:solidFill>
            <a:schemeClr val="bg1"/>
          </a:solidFill>
          <a:ln w="12700">
            <a:solidFill>
              <a:schemeClr val="bg1"/>
            </a:solidFill>
            <a:prstDash val="solid"/>
          </a:ln>
        </p:spPr>
      </p:sp>
      <p:pic>
        <p:nvPicPr>
          <p:cNvPr id="3" name="Image 0" descr="/Users/deroyperaza/Projects/saaf-templates/source/assets/nadege.png">    </p:cNvPr>
          <p:cNvPicPr>
            <a:picLocks noChangeAspect="1"/>
          </p:cNvPicPr>
          <p:nvPr>
            <p:ph idx="102" hasCustomPrompt="1"/>
          </p:nvPr>
        </p:nvPicPr>
        <p:blipFill>
          <a:blip r:embed="rId1"/>
          <a:stretch>
            <a:fillRect/>
          </a:stretch>
        </p:blipFill>
        <p:spPr>
          <a:xfrm>
            <a:off x="1033272" y="1188720"/>
            <a:ext cx="3127490" cy="3657600"/>
          </a:xfrm>
          <a:prstGeom prst="rect">
            <a:avLst/>
          </a:prstGeom>
        </p:spPr>
      </p:pic>
      <p:sp>
        <p:nvSpPr>
          <p:cNvPr id="4" name="Text 0"/>
          <p:cNvSpPr/>
          <p:nvPr>
            <p:ph idx="100" type="title" hasCustomPrompt="1"/>
          </p:nvPr>
        </p:nvSpPr>
        <p:spPr>
          <a:xfrm>
            <a:off x="1033272" y="4983480"/>
            <a:ext cx="3566160" cy="457200"/>
          </a:xfrm>
          <a:prstGeom prst="rect">
            <a:avLst/>
          </a:prstGeom>
          <a:noFill/>
          <a:ln/>
        </p:spPr>
        <p:txBody>
          <a:bodyPr wrap="square" lIns="0" tIns="0" rIns="0" bIns="0" rtlCol="0" anchor="t"/>
          <a:lstStyle/>
          <a:p>
            <a:pPr algn="l" marL="0" indent="0">
              <a:lnSpc>
                <a:spcPct val="100000"/>
              </a:lnSpc>
              <a:spcBef>
                <a:spcPts val="0"/>
              </a:spcBef>
              <a:buNone/>
            </a:pPr>
            <a:r>
              <a:rPr lang="en-US" sz="2800" b="1" dirty="0">
                <a:solidFill>
                  <a:schemeClr val="tx1"/>
                </a:solidFill>
                <a:latin typeface="Aptos Narrow" pitchFamily="34" charset="0"/>
                <a:ea typeface="Aptos Narrow" pitchFamily="34" charset="-122"/>
                <a:cs typeface="Aptos Narrow" pitchFamily="34" charset="-120"/>
              </a:rPr>
              <a:t>Nadege Souvenir</a:t>
            </a:r>
            <a:endParaRPr lang="en-US" sz="2800" dirty="0"/>
          </a:p>
        </p:txBody>
      </p:sp>
      <p:sp>
        <p:nvSpPr>
          <p:cNvPr id="5" name="Text 2"/>
          <p:cNvSpPr txBox="1"/>
          <p:nvPr/>
        </p:nvSpPr>
        <p:spPr>
          <a:xfrm>
            <a:off x="1033272" y="5440680"/>
            <a:ext cx="3749040" cy="822960"/>
          </a:xfrm>
          <a:prstGeom prst="rect">
            <a:avLst/>
          </a:prstGeom>
          <a:noFill/>
          <a:ln/>
        </p:spPr>
        <p:txBody>
          <a:bodyPr wrap="square" lIns="0" tIns="0" rIns="0" bIns="0" rtlCol="0" anchor="t"/>
          <a:lstStyle/>
          <a:p>
            <a:pPr algn="l" indent="0" marL="0">
              <a:lnSpc>
                <a:spcPct val="115000"/>
              </a:lnSpc>
              <a:buNone/>
            </a:pPr>
            <a:r>
              <a:rPr lang="en-US" sz="1530" dirty="0">
                <a:solidFill>
                  <a:schemeClr val="tx1"/>
                </a:solidFill>
                <a:latin typeface="Georgia" pitchFamily="34" charset="0"/>
                <a:ea typeface="Georgia" pitchFamily="34" charset="-122"/>
                <a:cs typeface="Georgia" pitchFamily="34" charset="-120"/>
              </a:rPr>
              <a:t>San Antonio Area Foundation</a:t>
            </a:r>
            <a:endParaRPr lang="en-US" sz="1530" dirty="0"/>
          </a:p>
          <a:p>
            <a:pPr algn="l" indent="0" marL="0">
              <a:lnSpc>
                <a:spcPct val="115000"/>
              </a:lnSpc>
              <a:buNone/>
            </a:pPr>
            <a:r>
              <a:rPr lang="en-US" sz="1530" dirty="0">
                <a:solidFill>
                  <a:schemeClr val="tx1"/>
                </a:solidFill>
                <a:latin typeface="Georgia" pitchFamily="34" charset="0"/>
                <a:ea typeface="Georgia" pitchFamily="34" charset="-122"/>
                <a:cs typeface="Georgia" pitchFamily="34" charset="-120"/>
              </a:rPr>
              <a:t>CEO</a:t>
            </a:r>
            <a:endParaRPr lang="en-US" sz="1530" dirty="0"/>
          </a:p>
        </p:txBody>
      </p:sp>
      <p:sp>
        <p:nvSpPr>
          <p:cNvPr id="6" name="Shape 3"/>
          <p:cNvSpPr/>
          <p:nvPr/>
        </p:nvSpPr>
        <p:spPr>
          <a:xfrm>
            <a:off x="4572000" y="1188720"/>
            <a:ext cx="10973" cy="4800600"/>
          </a:xfrm>
          <a:prstGeom prst="rect">
            <a:avLst/>
          </a:prstGeom>
          <a:solidFill>
            <a:schemeClr val="bg2"/>
          </a:solidFill>
          <a:ln w="12700">
            <a:solidFill>
              <a:schemeClr val="bg2"/>
            </a:solidFill>
            <a:prstDash val="solid"/>
          </a:ln>
        </p:spPr>
      </p:sp>
      <p:sp>
        <p:nvSpPr>
          <p:cNvPr id="7" name="Text 0"/>
          <p:cNvSpPr/>
          <p:nvPr>
            <p:ph idx="101" type="body" hasCustomPrompt="1"/>
          </p:nvPr>
        </p:nvSpPr>
        <p:spPr>
          <a:xfrm>
            <a:off x="5084064" y="1152144"/>
            <a:ext cx="6126480" cy="4663440"/>
          </a:xfrm>
          <a:prstGeom prst="rect">
            <a:avLst/>
          </a:prstGeom>
          <a:noFill/>
          <a:ln/>
        </p:spPr>
        <p:txBody>
          <a:bodyPr wrap="square" lIns="0" tIns="0" rIns="0" bIns="0" rtlCol="0" anchor="t"/>
          <a:lstStyle/>
          <a:p>
            <a:pPr algn="l" marL="0" indent="0">
              <a:lnSpc>
                <a:spcPct val="135000"/>
              </a:lnSpc>
              <a:spcBef>
                <a:spcPts val="0"/>
              </a:spcBef>
              <a:buNone/>
            </a:pPr>
            <a:r>
              <a:rPr lang="en-US" sz="1500" dirty="0">
                <a:solidFill>
                  <a:schemeClr val="tx1"/>
                </a:solidFill>
                <a:latin typeface="Aptos" pitchFamily="34" charset="0"/>
                <a:ea typeface="Aptos" pitchFamily="34" charset="-122"/>
                <a:cs typeface="Aptos" pitchFamily="34" charset="-120"/>
              </a:rPr>
              <a:t>Nadege Souvenir is a transformative leader committed to strengthening communities, advancing equity, and driving innovation in philanthropy. Since April 2024, she has served as CEO of the San Antonio Area Foundation, stewarding more than 600 charitable funds and $1.3 billion in assets with a legacy of over $800 million in grants and scholarships awarded since 1964 to address opportunity gaps across the region.</a:t>
            </a:r>
            <a:endParaRPr lang="en-US" sz="1500" dirty="0"/>
          </a:p>
          <a:p>
            <a:pPr algn="l" marL="0" indent="0">
              <a:lnSpc>
                <a:spcPct val="135000"/>
              </a:lnSpc>
              <a:spcBef>
                <a:spcPts val="1200"/>
              </a:spcBef>
              <a:buNone/>
            </a:pPr>
            <a:r>
              <a:rPr lang="en-US" sz="1500" dirty="0">
                <a:solidFill>
                  <a:schemeClr val="tx1"/>
                </a:solidFill>
                <a:latin typeface="Aptos" pitchFamily="34" charset="0"/>
                <a:ea typeface="Aptos" pitchFamily="34" charset="-122"/>
                <a:cs typeface="Aptos" pitchFamily="34" charset="-120"/>
              </a:rPr>
              <a:t>Recognized as a 2025 South Texas Power Player by the San Antonio Business Journal, Nadege is helping shape the region’s future through civic engagement and bold philanthropic leadership. She serves on the board of UP Partnership, a collective impact organization ensuring that all young people in Bexar County are ready for the future through data-informed strategies and community collaboration.</a:t>
            </a:r>
            <a:endParaRPr lang="en-US" sz="150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tx1"/>
                </a:solidFill>
                <a:latin typeface="Aptos"/>
                <a:ea typeface="Aptos"/>
                <a:cs typeface="Aptos"/>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body" hasCustomPrompt="1"/>
          </p:nvPr>
        </p:nvSpPr>
        <p:spPr>
          <a:xfrm>
            <a:off x="640080" y="1691640"/>
            <a:ext cx="8503920" cy="2743200"/>
          </a:xfrm>
          <a:prstGeom prst="rect">
            <a:avLst/>
          </a:prstGeom>
          <a:noFill/>
          <a:ln/>
        </p:spPr>
        <p:txBody>
          <a:bodyPr wrap="square" lIns="0" tIns="0" rIns="0" bIns="0" rtlCol="0" anchor="t"/>
          <a:lstStyle/>
          <a:p>
            <a:pPr algn="l" marL="0" indent="0">
              <a:lnSpc>
                <a:spcPct val="88000"/>
              </a:lnSpc>
              <a:spcBef>
                <a:spcPts val="0"/>
              </a:spcBef>
              <a:buNone/>
            </a:pPr>
            <a:r>
              <a:rPr lang="en-US" sz="5800" b="1" dirty="0">
                <a:solidFill>
                  <a:schemeClr val="bg1"/>
                </a:solidFill>
                <a:latin typeface="Aptos Narrow" pitchFamily="34" charset="0"/>
                <a:ea typeface="Aptos Narrow" pitchFamily="34" charset="-122"/>
                <a:cs typeface="Aptos Narrow" pitchFamily="34" charset="-120"/>
              </a:rPr>
              <a:t>We are here to close opportunity gaps for the people who need it most.</a:t>
            </a:r>
            <a:endParaRPr lang="en-US" sz="5800" dirty="0"/>
          </a:p>
        </p:txBody>
      </p:sp>
      <p:sp>
        <p:nvSpPr>
          <p:cNvPr id="3" name="Shape 1"/>
          <p:cNvSpPr/>
          <p:nvPr/>
        </p:nvSpPr>
        <p:spPr>
          <a:xfrm>
            <a:off x="640080" y="4224528"/>
            <a:ext cx="667512" cy="18288"/>
          </a:xfrm>
          <a:prstGeom prst="rect">
            <a:avLst/>
          </a:prstGeom>
          <a:solidFill>
            <a:schemeClr val="bg1"/>
          </a:solidFill>
          <a:ln w="12700">
            <a:solidFill>
              <a:schemeClr val="bg1"/>
            </a:solidFill>
            <a:prstDash val="solid"/>
          </a:ln>
        </p:spPr>
      </p:sp>
      <p:sp>
        <p:nvSpPr>
          <p:cNvPr id="4" name="Text 2"/>
          <p:cNvSpPr txBox="1"/>
          <p:nvPr/>
        </p:nvSpPr>
        <p:spPr>
          <a:xfrm>
            <a:off x="640080" y="4434840"/>
            <a:ext cx="5486400" cy="365760"/>
          </a:xfrm>
          <a:prstGeom prst="rect">
            <a:avLst/>
          </a:prstGeom>
          <a:noFill/>
          <a:ln/>
        </p:spPr>
        <p:txBody>
          <a:bodyPr wrap="square" lIns="0" tIns="0" rIns="0" bIns="0" rtlCol="0" anchor="t"/>
          <a:lstStyle/>
          <a:p>
            <a:pPr algn="l" indent="0" marL="0">
              <a:buNone/>
            </a:pPr>
            <a:r>
              <a:rPr lang="en-US" sz="1800" b="1" dirty="0">
                <a:solidFill>
                  <a:schemeClr val="bg1"/>
                </a:solidFill>
                <a:latin typeface="Aptos Narrow" pitchFamily="34" charset="0"/>
                <a:ea typeface="Aptos Narrow" pitchFamily="34" charset="-122"/>
                <a:cs typeface="Aptos Narrow" pitchFamily="34" charset="-120"/>
              </a:rPr>
              <a:t>Nadege Souvenir</a:t>
            </a:r>
            <a:endParaRPr lang="en-US" sz="1800" dirty="0"/>
          </a:p>
        </p:txBody>
      </p:sp>
      <p:sp>
        <p:nvSpPr>
          <p:cNvPr id="5" name="Text 3"/>
          <p:cNvSpPr txBox="1"/>
          <p:nvPr/>
        </p:nvSpPr>
        <p:spPr>
          <a:xfrm>
            <a:off x="640080" y="4800600"/>
            <a:ext cx="5486400" cy="411480"/>
          </a:xfrm>
          <a:prstGeom prst="rect">
            <a:avLst/>
          </a:prstGeom>
          <a:noFill/>
          <a:ln/>
        </p:spPr>
        <p:txBody>
          <a:bodyPr wrap="square" lIns="0" tIns="0" rIns="0" bIns="0" rtlCol="0" anchor="t"/>
          <a:lstStyle/>
          <a:p>
            <a:pPr algn="l" indent="0" marL="0">
              <a:buNone/>
            </a:pPr>
            <a:r>
              <a:rPr lang="en-US" sz="1350" dirty="0">
                <a:solidFill>
                  <a:schemeClr val="bg1"/>
                </a:solidFill>
                <a:latin typeface="Georgia" pitchFamily="34" charset="0"/>
                <a:ea typeface="Georgia" pitchFamily="34" charset="-122"/>
                <a:cs typeface="Georgia" pitchFamily="34" charset="-120"/>
              </a:rPr>
              <a:t>CEO, San Antonio Area Foundation</a:t>
            </a:r>
            <a:endParaRPr lang="en-US" sz="135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24</a:t>
            </a:fld>
            <a:endParaRPr lang="en-US"/>
          </a:p>
        </p:txBody>
      </p:sp>
    </p:spTree>
  </p:cSld>
  <p:clrMapOvr>
    <a:overrideClrMapping bg1="lt1" tx1="dk1" bg2="lt2" tx2="dk2" accent1="accent1" accent2="accent2" accent3="accent3" accent4="accent4" accent5="accent5" accent6="accent6" hlink="accent6" folHlink="lt2"/>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1" type="body" hasCustomPrompt="1"/>
          </p:nvPr>
        </p:nvSpPr>
        <p:spPr>
          <a:xfrm>
            <a:off x="640080" y="4023360"/>
            <a:ext cx="7863840" cy="822960"/>
          </a:xfrm>
          <a:prstGeom prst="rect">
            <a:avLst/>
          </a:prstGeom>
          <a:noFill/>
          <a:ln/>
        </p:spPr>
        <p:txBody>
          <a:bodyPr wrap="square" lIns="0" tIns="0" rIns="0" bIns="0" rtlCol="0" anchor="t"/>
          <a:lstStyle/>
          <a:p>
            <a:pPr algn="l" marL="0" indent="0">
              <a:lnSpc>
                <a:spcPct val="100000"/>
              </a:lnSpc>
              <a:spcBef>
                <a:spcPts val="0"/>
              </a:spcBef>
              <a:buNone/>
            </a:pPr>
            <a:r>
              <a:rPr lang="en-US" sz="2340" dirty="0">
                <a:solidFill>
                  <a:schemeClr val="bg1"/>
                </a:solidFill>
                <a:latin typeface="Georgia" pitchFamily="34" charset="0"/>
                <a:ea typeface="Georgia" pitchFamily="34" charset="-122"/>
                <a:cs typeface="Georgia" pitchFamily="34" charset="-120"/>
              </a:rPr>
              <a:t>Your most trusted and impactful philanthropic partner</a:t>
            </a:r>
            <a:endParaRPr lang="en-US" sz="2340" dirty="0"/>
          </a:p>
        </p:txBody>
      </p:sp>
    </p:spTree>
  </p:cSld>
  <p:clrMapOvr>
    <a:masterClrMapping/>
  </p:clrMapOvr>
</p:sld>
</file>

<file path=ppt/theme/theme1.xml><?xml version="1.0" encoding="utf-8"?>
<a:theme xmlns:a="http://schemas.openxmlformats.org/drawingml/2006/main" name="Office Theme">
  <a:themeElements>
    <a:clrScheme name="San Antonio Area Foundation">
      <a:dk1>
        <a:srgbClr val="0D3049"/>
      </a:dk1>
      <a:lt1>
        <a:srgbClr val="F7F4EA"/>
      </a:lt1>
      <a:dk2>
        <a:srgbClr val="035D75"/>
      </a:dk2>
      <a:lt2>
        <a:srgbClr val="ECE8DC"/>
      </a:lt2>
      <a:accent1>
        <a:srgbClr val="F023A5"/>
      </a:accent1>
      <a:accent2>
        <a:srgbClr val="0491B2"/>
      </a:accent2>
      <a:accent3>
        <a:srgbClr val="F16135"/>
      </a:accent3>
      <a:accent4>
        <a:srgbClr val="40B515"/>
      </a:accent4>
      <a:accent5>
        <a:srgbClr val="8C6ED1"/>
      </a:accent5>
      <a:accent6>
        <a:srgbClr val="F2B436"/>
      </a:accent6>
      <a:hlink>
        <a:srgbClr val="027793"/>
      </a:hlink>
      <a:folHlink>
        <a:srgbClr val="CB139D"/>
      </a:folHlink>
    </a:clrScheme>
    <a:fontScheme name="Office">
      <a:majorFont>
        <a:latin typeface="Aptos Narrow"/>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San Antonio Area Foundation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Strategic Plan 2026–2030</dc:title>
  <dc:subject>Example deck built on the Area Foundation PowerPoint template</dc:subject>
  <dc:creator>Hyperakt for San Antonio Area Foundation</dc:creator>
  <cp:lastModifiedBy>Hyperakt for San Antonio Area Foundation</cp:lastModifiedBy>
  <cp:revision>1</cp:revision>
  <dcterms:created xsi:type="dcterms:W3CDTF">2026-09-24T22:05:13Z</dcterms:created>
  <dcterms:modified xsi:type="dcterms:W3CDTF">2026-09-24T22:05:13Z</dcterms:modified>
</cp:coreProperties>
</file>